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8" r:id="rId2"/>
    <p:sldId id="259" r:id="rId3"/>
    <p:sldId id="260" r:id="rId4"/>
    <p:sldId id="262" r:id="rId5"/>
    <p:sldId id="273" r:id="rId6"/>
    <p:sldId id="264" r:id="rId7"/>
    <p:sldId id="263" r:id="rId8"/>
    <p:sldId id="257" r:id="rId9"/>
    <p:sldId id="261" r:id="rId10"/>
    <p:sldId id="281" r:id="rId11"/>
    <p:sldId id="279" r:id="rId12"/>
    <p:sldId id="280" r:id="rId13"/>
    <p:sldId id="282" r:id="rId14"/>
    <p:sldId id="309" r:id="rId15"/>
    <p:sldId id="293" r:id="rId16"/>
    <p:sldId id="275" r:id="rId17"/>
    <p:sldId id="301" r:id="rId18"/>
    <p:sldId id="302" r:id="rId19"/>
    <p:sldId id="303" r:id="rId20"/>
    <p:sldId id="276" r:id="rId21"/>
    <p:sldId id="277" r:id="rId22"/>
    <p:sldId id="304" r:id="rId23"/>
    <p:sldId id="284" r:id="rId24"/>
    <p:sldId id="285" r:id="rId25"/>
    <p:sldId id="286" r:id="rId26"/>
    <p:sldId id="287" r:id="rId27"/>
    <p:sldId id="288" r:id="rId28"/>
    <p:sldId id="289" r:id="rId29"/>
    <p:sldId id="291" r:id="rId30"/>
    <p:sldId id="292" r:id="rId31"/>
    <p:sldId id="305" r:id="rId32"/>
    <p:sldId id="308" r:id="rId33"/>
    <p:sldId id="268" r:id="rId34"/>
    <p:sldId id="265" r:id="rId35"/>
    <p:sldId id="267" r:id="rId36"/>
    <p:sldId id="307" r:id="rId37"/>
    <p:sldId id="306" r:id="rId38"/>
    <p:sldId id="269" r:id="rId39"/>
    <p:sldId id="270" r:id="rId40"/>
    <p:sldId id="272" r:id="rId41"/>
    <p:sldId id="271" r:id="rId42"/>
    <p:sldId id="294" r:id="rId43"/>
    <p:sldId id="300" r:id="rId44"/>
    <p:sldId id="295" r:id="rId45"/>
    <p:sldId id="296" r:id="rId46"/>
    <p:sldId id="297" r:id="rId47"/>
    <p:sldId id="299" r:id="rId48"/>
    <p:sldId id="2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1" autoAdjust="0"/>
    <p:restoredTop sz="94660"/>
  </p:normalViewPr>
  <p:slideViewPr>
    <p:cSldViewPr snapToGrid="0">
      <p:cViewPr varScale="1">
        <p:scale>
          <a:sx n="86" d="100"/>
          <a:sy n="86" d="100"/>
        </p:scale>
        <p:origin x="1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EE071-8F5B-48CD-BCE5-B48FA001F763}"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B9B4C-FDE5-4E99-8B6F-2C65CE44E5DA}" type="slidenum">
              <a:rPr lang="en-US" smtClean="0"/>
              <a:t>‹#›</a:t>
            </a:fld>
            <a:endParaRPr lang="en-US"/>
          </a:p>
        </p:txBody>
      </p:sp>
    </p:spTree>
    <p:extLst>
      <p:ext uri="{BB962C8B-B14F-4D97-AF65-F5344CB8AC3E}">
        <p14:creationId xmlns:p14="http://schemas.microsoft.com/office/powerpoint/2010/main" val="131253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tomicheritage.org/history/women-and-bom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atomicheritage.org/profile/augusta-mici-tell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https://kartsci.org/kocomu/computer-history/human-computers/</a:t>
            </a:r>
            <a:endParaRPr lang="en-US" dirty="0"/>
          </a:p>
        </p:txBody>
      </p:sp>
      <p:sp>
        <p:nvSpPr>
          <p:cNvPr id="4" name="Slide Number Placeholder 3"/>
          <p:cNvSpPr>
            <a:spLocks noGrp="1"/>
          </p:cNvSpPr>
          <p:nvPr>
            <p:ph type="sldNum" sz="quarter" idx="5"/>
          </p:nvPr>
        </p:nvSpPr>
        <p:spPr/>
        <p:txBody>
          <a:bodyPr/>
          <a:lstStyle/>
          <a:p>
            <a:fld id="{256B9B4C-FDE5-4E99-8B6F-2C65CE44E5DA}" type="slidenum">
              <a:rPr lang="en-US" smtClean="0"/>
              <a:t>3</a:t>
            </a:fld>
            <a:endParaRPr lang="en-US"/>
          </a:p>
        </p:txBody>
      </p:sp>
    </p:spTree>
    <p:extLst>
      <p:ext uri="{BB962C8B-B14F-4D97-AF65-F5344CB8AC3E}">
        <p14:creationId xmlns:p14="http://schemas.microsoft.com/office/powerpoint/2010/main" val="682478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World War II, many women in England were involved in  the efforts to break German military codes at Bletchley park. They were involved in programming the earliest computers, the “Bombe” &amp; the “Colossus” (image below) to decrypt codes like the “</a:t>
            </a:r>
            <a:r>
              <a:rPr lang="en-US" sz="1200" b="0" i="0" kern="1200" dirty="0" err="1">
                <a:solidFill>
                  <a:schemeClr val="tx1"/>
                </a:solidFill>
                <a:effectLst/>
                <a:latin typeface="+mn-lt"/>
                <a:ea typeface="+mn-ea"/>
                <a:cs typeface="+mn-cs"/>
              </a:rPr>
              <a:t>Enygma</a:t>
            </a:r>
            <a:r>
              <a:rPr lang="en-US" sz="1200" b="0" i="0" kern="1200" dirty="0">
                <a:solidFill>
                  <a:schemeClr val="tx1"/>
                </a:solidFill>
                <a:effectLst/>
                <a:latin typeface="+mn-lt"/>
                <a:ea typeface="+mn-ea"/>
                <a:cs typeface="+mn-cs"/>
              </a:rPr>
              <a:t>” code (You can read an interesting account of life of the codebreakers in the book “The Secret Lives of Codebreakers”, ref.8).</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Women  in the  US were calculating ordnance and trajectory tables using electromechanical calculators. They were also </a:t>
            </a:r>
            <a:r>
              <a:rPr lang="en-US" sz="1200" b="0" i="0" u="none" strike="noStrike" kern="1200" dirty="0">
                <a:solidFill>
                  <a:schemeClr val="tx1"/>
                </a:solidFill>
                <a:effectLst/>
                <a:latin typeface="+mn-lt"/>
                <a:ea typeface="+mn-ea"/>
                <a:cs typeface="+mn-cs"/>
                <a:hlinkClick r:id="rId3"/>
              </a:rPr>
              <a:t>employed Los Alamos</a:t>
            </a:r>
            <a:r>
              <a:rPr lang="en-US" sz="1200" b="0" i="0" kern="1200" dirty="0">
                <a:solidFill>
                  <a:schemeClr val="tx1"/>
                </a:solidFill>
                <a:effectLst/>
                <a:latin typeface="+mn-lt"/>
                <a:ea typeface="+mn-ea"/>
                <a:cs typeface="+mn-cs"/>
              </a:rPr>
              <a:t>,  to perform calculations for the Manhattan Project on the nuclear bomb (ref.7). A few were physicists or engineers and a number were wives of scientists.  Amongst these were some of the human computers were Mary Frankel, Josephine Elliot, Beatrice “Bea” Langer, </a:t>
            </a:r>
            <a:r>
              <a:rPr lang="en-US" sz="1200" b="0" i="0" u="none" strike="noStrike" kern="1200" dirty="0">
                <a:solidFill>
                  <a:schemeClr val="tx1"/>
                </a:solidFill>
                <a:effectLst/>
                <a:latin typeface="+mn-lt"/>
                <a:ea typeface="+mn-ea"/>
                <a:cs typeface="+mn-cs"/>
                <a:hlinkClick r:id="rId4"/>
              </a:rPr>
              <a:t>Augusta “Mici” Teller</a:t>
            </a:r>
            <a:r>
              <a:rPr lang="en-US" sz="1200" b="0" i="0" kern="1200" dirty="0">
                <a:solidFill>
                  <a:schemeClr val="tx1"/>
                </a:solidFill>
                <a:effectLst/>
                <a:latin typeface="+mn-lt"/>
                <a:ea typeface="+mn-ea"/>
                <a:cs typeface="+mn-cs"/>
              </a:rPr>
              <a:t>, Jean Bacher, and Kay Manley.</a:t>
            </a:r>
            <a:endParaRPr lang="en-US" dirty="0"/>
          </a:p>
        </p:txBody>
      </p:sp>
      <p:sp>
        <p:nvSpPr>
          <p:cNvPr id="4" name="Slide Number Placeholder 3"/>
          <p:cNvSpPr>
            <a:spLocks noGrp="1"/>
          </p:cNvSpPr>
          <p:nvPr>
            <p:ph type="sldNum" sz="quarter" idx="5"/>
          </p:nvPr>
        </p:nvSpPr>
        <p:spPr/>
        <p:txBody>
          <a:bodyPr/>
          <a:lstStyle/>
          <a:p>
            <a:fld id="{256B9B4C-FDE5-4E99-8B6F-2C65CE44E5DA}" type="slidenum">
              <a:rPr lang="en-US" smtClean="0"/>
              <a:t>4</a:t>
            </a:fld>
            <a:endParaRPr lang="en-US"/>
          </a:p>
        </p:txBody>
      </p:sp>
    </p:spTree>
    <p:extLst>
      <p:ext uri="{BB962C8B-B14F-4D97-AF65-F5344CB8AC3E}">
        <p14:creationId xmlns:p14="http://schemas.microsoft.com/office/powerpoint/2010/main" val="242279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F884-A554-9611-AC43-0CABA5CA7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500E68-9E46-8B6F-87CB-E6390075E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49BDF-CFBE-7F35-B868-880235F1A049}"/>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5" name="Footer Placeholder 4">
            <a:extLst>
              <a:ext uri="{FF2B5EF4-FFF2-40B4-BE49-F238E27FC236}">
                <a16:creationId xmlns:a16="http://schemas.microsoft.com/office/drawing/2014/main" id="{AF33D202-9F2A-2455-0B68-8101C9A8A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70333-158B-72E9-CE70-69778EF49CAB}"/>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592381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C46-6967-FF3B-6294-44B4D3840D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04773-CD3D-41CC-2739-4583961C2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A9A19-2FC0-CF55-49DB-3071A76AC799}"/>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5" name="Footer Placeholder 4">
            <a:extLst>
              <a:ext uri="{FF2B5EF4-FFF2-40B4-BE49-F238E27FC236}">
                <a16:creationId xmlns:a16="http://schemas.microsoft.com/office/drawing/2014/main" id="{E24ADFCB-5393-2FC5-C3B7-FB6BCAE80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46972-00DA-66D0-8CB3-89A0A02271A0}"/>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5208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C8FCA-2CBB-5ECD-B5C6-6F1080EB60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C70BE1-324F-EC03-B583-ABC11947D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DCD2C-8756-7EDF-CDB9-CAA724A85A1D}"/>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5" name="Footer Placeholder 4">
            <a:extLst>
              <a:ext uri="{FF2B5EF4-FFF2-40B4-BE49-F238E27FC236}">
                <a16:creationId xmlns:a16="http://schemas.microsoft.com/office/drawing/2014/main" id="{801A245A-CAEB-30D6-5544-41CEB6BE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771F8-5F1A-95A5-94AC-17999EBB42AA}"/>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45181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FAB5-6EC0-E844-ED7B-49DDA9A6D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A84E07-4C54-D774-4AB6-2B3935A60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9F6E2-0736-99DE-D38E-514C8019395F}"/>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5" name="Footer Placeholder 4">
            <a:extLst>
              <a:ext uri="{FF2B5EF4-FFF2-40B4-BE49-F238E27FC236}">
                <a16:creationId xmlns:a16="http://schemas.microsoft.com/office/drawing/2014/main" id="{2B499C68-09F9-C9F5-704D-A5022CEC8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B4D42-411B-D5B6-E7C0-8C437FA7B733}"/>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48829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68FC-4C25-E58B-1057-005F1B0FE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565BB-1064-D643-38AC-AD5C428ECB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65C89-A681-3A2F-C26C-F6A7ED558661}"/>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5" name="Footer Placeholder 4">
            <a:extLst>
              <a:ext uri="{FF2B5EF4-FFF2-40B4-BE49-F238E27FC236}">
                <a16:creationId xmlns:a16="http://schemas.microsoft.com/office/drawing/2014/main" id="{D6C52178-EBCB-BA53-CD99-891F3896C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40BD4-DB30-751A-4644-8EAFB3FBB3C6}"/>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973777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6581-4C60-F666-F459-1F6A1B9C7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5B89E3-ADC5-E3CA-85B5-282EB278B5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375BF-4B9E-9F8A-5E14-7E9506AFFA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F4A9E1-BE86-1620-3864-3C87648A5CCB}"/>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6" name="Footer Placeholder 5">
            <a:extLst>
              <a:ext uri="{FF2B5EF4-FFF2-40B4-BE49-F238E27FC236}">
                <a16:creationId xmlns:a16="http://schemas.microsoft.com/office/drawing/2014/main" id="{70E793FB-B157-EB73-9A54-67B602C7E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08B26-F411-0C49-6772-373CD2238BB4}"/>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348070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121F-C864-7D13-DA88-2D1AB5CDEB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1323A3-5A1D-43C1-0922-355B355B2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7D6CF2-4FE8-4389-41BE-4725D652F5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43060A-E053-3B4A-B5FC-63746BD6E3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82D2D-74D7-08A0-E018-D7C0E9D50F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6BEBA6-FD26-F425-923E-B16F6CBD8ABA}"/>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8" name="Footer Placeholder 7">
            <a:extLst>
              <a:ext uri="{FF2B5EF4-FFF2-40B4-BE49-F238E27FC236}">
                <a16:creationId xmlns:a16="http://schemas.microsoft.com/office/drawing/2014/main" id="{60C87EE6-65F2-765D-B985-8486A7B5F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598E00-B159-7336-FFDD-366EB27510BE}"/>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32069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4001-CF75-6186-525A-A9B1CE2D67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51FB75-6666-8C06-A00F-505CC1943DAD}"/>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4" name="Footer Placeholder 3">
            <a:extLst>
              <a:ext uri="{FF2B5EF4-FFF2-40B4-BE49-F238E27FC236}">
                <a16:creationId xmlns:a16="http://schemas.microsoft.com/office/drawing/2014/main" id="{95FF10D2-28A1-B3A7-DA5F-9374512F1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619619-D85A-A731-FDF5-2B38DEF3F931}"/>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64189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AB0E4-0329-1067-6963-1B4AEFC9169F}"/>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3" name="Footer Placeholder 2">
            <a:extLst>
              <a:ext uri="{FF2B5EF4-FFF2-40B4-BE49-F238E27FC236}">
                <a16:creationId xmlns:a16="http://schemas.microsoft.com/office/drawing/2014/main" id="{8C168D8B-A518-E114-A578-2A74C19524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867A82-0D14-594B-2163-B96EEC123FA6}"/>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93883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C15B-2D82-7B0B-4004-CECCDDB11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1C1DB-737A-7A3C-C482-57A787AAE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E9D6D8-E010-553F-C5AE-1A95D95B3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59BC2-F03A-EA72-708A-C68095FBD86F}"/>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6" name="Footer Placeholder 5">
            <a:extLst>
              <a:ext uri="{FF2B5EF4-FFF2-40B4-BE49-F238E27FC236}">
                <a16:creationId xmlns:a16="http://schemas.microsoft.com/office/drawing/2014/main" id="{FDCEB6DB-6A37-CBD4-08AE-F6F37245D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98B53-68CE-847D-AB74-06B1E8319A40}"/>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47390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28B3-E2FF-8743-6203-186CF0FCE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36AE6F-277C-460A-8DB2-809B3A12C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78864-9058-8239-B06A-D8620ED7B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E49659-96B9-B018-30FF-2B42B130E0C8}"/>
              </a:ext>
            </a:extLst>
          </p:cNvPr>
          <p:cNvSpPr>
            <a:spLocks noGrp="1"/>
          </p:cNvSpPr>
          <p:nvPr>
            <p:ph type="dt" sz="half" idx="10"/>
          </p:nvPr>
        </p:nvSpPr>
        <p:spPr/>
        <p:txBody>
          <a:bodyPr/>
          <a:lstStyle/>
          <a:p>
            <a:fld id="{8A769B47-629A-414E-BC1B-D4315CD11F30}" type="datetimeFigureOut">
              <a:rPr lang="en-US" smtClean="0"/>
              <a:t>9/8/2025</a:t>
            </a:fld>
            <a:endParaRPr lang="en-US"/>
          </a:p>
        </p:txBody>
      </p:sp>
      <p:sp>
        <p:nvSpPr>
          <p:cNvPr id="6" name="Footer Placeholder 5">
            <a:extLst>
              <a:ext uri="{FF2B5EF4-FFF2-40B4-BE49-F238E27FC236}">
                <a16:creationId xmlns:a16="http://schemas.microsoft.com/office/drawing/2014/main" id="{C2A25F13-FA6C-202E-207F-318765408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27595-397F-7BB7-DC98-082E471B0E0C}"/>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91017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75160-CEFB-672A-75CB-7FB8DB57D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99694-750F-922C-81E9-599509550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C882B-A097-2C4B-CD5C-30113F9AFA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769B47-629A-414E-BC1B-D4315CD11F30}" type="datetimeFigureOut">
              <a:rPr lang="en-US" smtClean="0"/>
              <a:t>9/8/2025</a:t>
            </a:fld>
            <a:endParaRPr lang="en-US"/>
          </a:p>
        </p:txBody>
      </p:sp>
      <p:sp>
        <p:nvSpPr>
          <p:cNvPr id="5" name="Footer Placeholder 4">
            <a:extLst>
              <a:ext uri="{FF2B5EF4-FFF2-40B4-BE49-F238E27FC236}">
                <a16:creationId xmlns:a16="http://schemas.microsoft.com/office/drawing/2014/main" id="{249F927D-9658-1C9B-C278-4EEE15A86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3BF05E-9225-1D89-D547-CC315FFE0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00FEA7-E2FB-4A15-AB81-FD63C573F186}" type="slidenum">
              <a:rPr lang="en-US" smtClean="0"/>
              <a:t>‹#›</a:t>
            </a:fld>
            <a:endParaRPr lang="en-US"/>
          </a:p>
        </p:txBody>
      </p:sp>
    </p:spTree>
    <p:extLst>
      <p:ext uri="{BB962C8B-B14F-4D97-AF65-F5344CB8AC3E}">
        <p14:creationId xmlns:p14="http://schemas.microsoft.com/office/powerpoint/2010/main" val="302695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8C90497C-7A8B-646B-71AD-E66BF4D6BFFC}"/>
              </a:ext>
            </a:extLst>
          </p:cNvPr>
          <p:cNvSpPr>
            <a:spLocks noGrp="1"/>
          </p:cNvSpPr>
          <p:nvPr>
            <p:ph type="ctrTitle"/>
          </p:nvPr>
        </p:nvSpPr>
        <p:spPr>
          <a:xfrm>
            <a:off x="1932903" y="949325"/>
            <a:ext cx="8071706" cy="2387600"/>
          </a:xfrm>
        </p:spPr>
        <p:txBody>
          <a:bodyPr>
            <a:normAutofit/>
          </a:bodyPr>
          <a:lstStyle/>
          <a:p>
            <a:pPr algn="l"/>
            <a:r>
              <a:rPr lang="en-US" sz="6600" dirty="0">
                <a:solidFill>
                  <a:schemeClr val="bg1"/>
                </a:solidFill>
                <a:latin typeface="Impact" panose="020B0806030902050204" pitchFamily="34" charset="0"/>
              </a:rPr>
              <a:t>Managing Your Career in the Time of GenAI </a:t>
            </a:r>
          </a:p>
        </p:txBody>
      </p:sp>
      <p:sp>
        <p:nvSpPr>
          <p:cNvPr id="3" name="Subtitle 2">
            <a:extLst>
              <a:ext uri="{FF2B5EF4-FFF2-40B4-BE49-F238E27FC236}">
                <a16:creationId xmlns:a16="http://schemas.microsoft.com/office/drawing/2014/main" id="{EC63A5AE-9B92-6927-DA7E-9B146E731C09}"/>
              </a:ext>
            </a:extLst>
          </p:cNvPr>
          <p:cNvSpPr>
            <a:spLocks noGrp="1"/>
          </p:cNvSpPr>
          <p:nvPr>
            <p:ph type="subTitle" idx="1"/>
          </p:nvPr>
        </p:nvSpPr>
        <p:spPr>
          <a:xfrm>
            <a:off x="1932902" y="3429000"/>
            <a:ext cx="8071697" cy="1655762"/>
          </a:xfrm>
        </p:spPr>
        <p:txBody>
          <a:bodyPr>
            <a:normAutofit/>
          </a:bodyPr>
          <a:lstStyle/>
          <a:p>
            <a:pPr algn="l"/>
            <a:endParaRPr lang="en-US" sz="3200" dirty="0">
              <a:solidFill>
                <a:schemeClr val="bg1"/>
              </a:solidFill>
            </a:endParaRPr>
          </a:p>
          <a:p>
            <a:pPr algn="l"/>
            <a:r>
              <a:rPr lang="en-US" sz="3200" dirty="0">
                <a:solidFill>
                  <a:schemeClr val="bg1"/>
                </a:solidFill>
              </a:rPr>
              <a:t>Jesse Lecy, PhD</a:t>
            </a:r>
          </a:p>
        </p:txBody>
      </p:sp>
      <p:cxnSp>
        <p:nvCxnSpPr>
          <p:cNvPr id="25" name="Straight Connector 24">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3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4D4EA-82A5-DA75-46DE-DE7A92535640}"/>
              </a:ext>
            </a:extLst>
          </p:cNvPr>
          <p:cNvSpPr txBox="1"/>
          <p:nvPr/>
        </p:nvSpPr>
        <p:spPr>
          <a:xfrm>
            <a:off x="1628079" y="548841"/>
            <a:ext cx="8151541" cy="6001643"/>
          </a:xfrm>
          <a:prstGeom prst="rect">
            <a:avLst/>
          </a:prstGeom>
          <a:noFill/>
        </p:spPr>
        <p:txBody>
          <a:bodyPr wrap="square">
            <a:spAutoFit/>
          </a:bodyPr>
          <a:lstStyle/>
          <a:p>
            <a:pPr>
              <a:buNone/>
            </a:pPr>
            <a:r>
              <a:rPr lang="en-US" sz="3200" b="1" dirty="0">
                <a:latin typeface="Impact" panose="020B0806030902050204" pitchFamily="34" charset="0"/>
              </a:rPr>
              <a:t>Human Computers (esp. women at NASA and observatories)</a:t>
            </a:r>
          </a:p>
          <a:p>
            <a:pPr>
              <a:buNone/>
            </a:pPr>
            <a:endParaRPr lang="en-US" sz="2000" b="1" dirty="0"/>
          </a:p>
          <a:p>
            <a:pPr>
              <a:buNone/>
            </a:pPr>
            <a:r>
              <a:rPr lang="en-US" sz="2000" dirty="0"/>
              <a:t>Before electronic computers, “computers” were people — often highly-trained women — who could perform complex calculations for astronomy, ballistics, or engineering. </a:t>
            </a:r>
          </a:p>
          <a:p>
            <a:pPr>
              <a:buNone/>
            </a:pPr>
            <a:endParaRPr lang="en-US" sz="2000" dirty="0"/>
          </a:p>
          <a:p>
            <a:pPr marL="285750" indent="-285750">
              <a:buFont typeface="Arial" panose="020B0604020202020204" pitchFamily="34" charset="0"/>
              <a:buChar char="•"/>
            </a:pPr>
            <a:r>
              <a:rPr lang="en-US" sz="2000" dirty="0"/>
              <a:t>Katherine Johnson and her colleagues at NASA were indispensable for calculating orbital trajectories in the 1950s–60s. Their skills were critical, but by the late 1960s mainframes started replacing much of this manual work.</a:t>
            </a:r>
          </a:p>
          <a:p>
            <a:pPr>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Harvard’s “computers” in astronomy (like Henrietta Leavitt) once manually processed huge tables of stellar data. By the mid-20th century, their computational roles were largely absorbed by machines.</a:t>
            </a:r>
          </a:p>
          <a:p>
            <a:pPr>
              <a:buFont typeface="Arial" panose="020B0604020202020204" pitchFamily="34" charset="0"/>
              <a:buChar char="•"/>
            </a:pPr>
            <a:endParaRPr lang="en-US" sz="2000" dirty="0"/>
          </a:p>
          <a:p>
            <a:pPr>
              <a:buNone/>
            </a:pPr>
            <a:r>
              <a:rPr lang="en-US" sz="2000" dirty="0"/>
              <a:t>Their mathematical insight was still valuable, but the </a:t>
            </a:r>
            <a:r>
              <a:rPr lang="en-US" sz="2000" i="1" dirty="0"/>
              <a:t>rote calculation speed</a:t>
            </a:r>
            <a:r>
              <a:rPr lang="en-US" sz="2000" dirty="0"/>
              <a:t> that had once set them apart was no longer rare or marketable.</a:t>
            </a:r>
          </a:p>
        </p:txBody>
      </p:sp>
    </p:spTree>
    <p:extLst>
      <p:ext uri="{BB962C8B-B14F-4D97-AF65-F5344CB8AC3E}">
        <p14:creationId xmlns:p14="http://schemas.microsoft.com/office/powerpoint/2010/main" val="134392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1E4E18-1050-263B-47EF-38511A69DC72}"/>
              </a:ext>
            </a:extLst>
          </p:cNvPr>
          <p:cNvSpPr txBox="1"/>
          <p:nvPr/>
        </p:nvSpPr>
        <p:spPr>
          <a:xfrm>
            <a:off x="2522963" y="1108646"/>
            <a:ext cx="6094140" cy="3539430"/>
          </a:xfrm>
          <a:prstGeom prst="rect">
            <a:avLst/>
          </a:prstGeom>
          <a:noFill/>
        </p:spPr>
        <p:txBody>
          <a:bodyPr wrap="square">
            <a:spAutoFit/>
          </a:bodyPr>
          <a:lstStyle/>
          <a:p>
            <a:pPr>
              <a:buNone/>
            </a:pPr>
            <a:r>
              <a:rPr lang="en-US" sz="3200" b="1" dirty="0">
                <a:latin typeface="Impact" panose="020B0806030902050204" pitchFamily="34" charset="0"/>
              </a:rPr>
              <a:t>Actuarial and Financial “Lightning Calculators”</a:t>
            </a:r>
          </a:p>
          <a:p>
            <a:pPr>
              <a:buNone/>
            </a:pPr>
            <a:endParaRPr lang="en-US" sz="2000" b="1" dirty="0"/>
          </a:p>
          <a:p>
            <a:pPr>
              <a:buNone/>
            </a:pPr>
            <a:r>
              <a:rPr lang="en-US" sz="2000" dirty="0"/>
              <a:t>In insurance and banking, firms once hired people for raw mental arithmetic speed — “lightning calculators” who could multiply six-digit numbers in their heads or maintain vast interest tables. Their abilities were legendary… until mainframes in the 1950s and handheld calculators later made those talents unnecessary.</a:t>
            </a:r>
          </a:p>
        </p:txBody>
      </p:sp>
    </p:spTree>
    <p:extLst>
      <p:ext uri="{BB962C8B-B14F-4D97-AF65-F5344CB8AC3E}">
        <p14:creationId xmlns:p14="http://schemas.microsoft.com/office/powerpoint/2010/main" val="188724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2C2FE-1ADA-9020-919D-1233CDFD31A9}"/>
              </a:ext>
            </a:extLst>
          </p:cNvPr>
          <p:cNvSpPr txBox="1"/>
          <p:nvPr/>
        </p:nvSpPr>
        <p:spPr>
          <a:xfrm>
            <a:off x="2556418" y="936692"/>
            <a:ext cx="6094140" cy="3354765"/>
          </a:xfrm>
          <a:prstGeom prst="rect">
            <a:avLst/>
          </a:prstGeom>
          <a:noFill/>
        </p:spPr>
        <p:txBody>
          <a:bodyPr wrap="square">
            <a:spAutoFit/>
          </a:bodyPr>
          <a:lstStyle/>
          <a:p>
            <a:pPr>
              <a:buNone/>
            </a:pPr>
            <a:r>
              <a:rPr lang="en-US" sz="3200" b="1" dirty="0">
                <a:latin typeface="Impact" panose="020B0806030902050204" pitchFamily="34" charset="0"/>
              </a:rPr>
              <a:t>Slide Rule Masters</a:t>
            </a:r>
          </a:p>
          <a:p>
            <a:pPr>
              <a:buNone/>
            </a:pPr>
            <a:endParaRPr lang="en-US" sz="2000" b="1" dirty="0"/>
          </a:p>
          <a:p>
            <a:pPr>
              <a:buNone/>
            </a:pPr>
            <a:r>
              <a:rPr lang="en-US" sz="2000" dirty="0"/>
              <a:t>Engineers before the 1970s often prided themselves on speed and accuracy with slide rules. Being a true slide rule wizard could win you prestige in engineering firms. But with the introduction of handheld calculators (like the HP-35 in 1972), those decades of cultivated skill became obsolete in just a few years. A younger engineer with a calculator could outpace even the most seasoned slide-rule savant.</a:t>
            </a:r>
          </a:p>
        </p:txBody>
      </p:sp>
    </p:spTree>
    <p:extLst>
      <p:ext uri="{BB962C8B-B14F-4D97-AF65-F5344CB8AC3E}">
        <p14:creationId xmlns:p14="http://schemas.microsoft.com/office/powerpoint/2010/main" val="250884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ECFC5-5D63-0531-7F72-1FFDB489D9A9}"/>
              </a:ext>
            </a:extLst>
          </p:cNvPr>
          <p:cNvSpPr txBox="1"/>
          <p:nvPr/>
        </p:nvSpPr>
        <p:spPr>
          <a:xfrm>
            <a:off x="2868651" y="936692"/>
            <a:ext cx="6094140" cy="3046988"/>
          </a:xfrm>
          <a:prstGeom prst="rect">
            <a:avLst/>
          </a:prstGeom>
          <a:noFill/>
        </p:spPr>
        <p:txBody>
          <a:bodyPr wrap="square">
            <a:spAutoFit/>
          </a:bodyPr>
          <a:lstStyle/>
          <a:p>
            <a:pPr>
              <a:buNone/>
            </a:pPr>
            <a:r>
              <a:rPr lang="en-US" sz="3200" b="1" dirty="0">
                <a:latin typeface="Impact" panose="020B0806030902050204" pitchFamily="34" charset="0"/>
              </a:rPr>
              <a:t>Ballistics Tables during WWII</a:t>
            </a:r>
          </a:p>
          <a:p>
            <a:pPr>
              <a:buNone/>
            </a:pPr>
            <a:endParaRPr lang="en-US" sz="2000" b="1" dirty="0"/>
          </a:p>
          <a:p>
            <a:pPr>
              <a:buNone/>
            </a:pPr>
            <a:r>
              <a:rPr lang="en-US" sz="2000" dirty="0"/>
              <a:t>The U.S. Army employed hundreds of mathematicians to compute firing tables for artillery. Being lightning-fast and accurate with differential equations and approximations was considered elite work. With the arrival of early electronic computers like ENIAC (built in 1945 precisely for this task), entire departments of human “computers” were displaced.</a:t>
            </a:r>
          </a:p>
        </p:txBody>
      </p:sp>
    </p:spTree>
    <p:extLst>
      <p:ext uri="{BB962C8B-B14F-4D97-AF65-F5344CB8AC3E}">
        <p14:creationId xmlns:p14="http://schemas.microsoft.com/office/powerpoint/2010/main" val="166262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8455-A49E-E3BD-5E92-710943529E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1E35C8-5E37-FEDA-234C-8421F22365C6}"/>
              </a:ext>
            </a:extLst>
          </p:cNvPr>
          <p:cNvSpPr txBox="1"/>
          <p:nvPr/>
        </p:nvSpPr>
        <p:spPr>
          <a:xfrm>
            <a:off x="1248936" y="1859821"/>
            <a:ext cx="8697951" cy="4247317"/>
          </a:xfrm>
          <a:prstGeom prst="rect">
            <a:avLst/>
          </a:prstGeom>
          <a:noFill/>
        </p:spPr>
        <p:txBody>
          <a:bodyPr wrap="square" rtlCol="0">
            <a:spAutoFit/>
          </a:bodyPr>
          <a:lstStyle/>
          <a:p>
            <a:r>
              <a:rPr lang="en-US" dirty="0"/>
              <a:t>The curriculum shifted from emphasizing calculations that humans are good at (well studied numerical approximation techniques that rely on tables and tricks) to calculations that computers are good at (matrix algebra, numeric integration). </a:t>
            </a:r>
          </a:p>
          <a:p>
            <a:endParaRPr lang="en-US" dirty="0"/>
          </a:p>
          <a:p>
            <a:pPr marL="285750" indent="-285750">
              <a:buFont typeface="Arial" panose="020B0604020202020204" pitchFamily="34" charset="0"/>
              <a:buChar char="•"/>
            </a:pPr>
            <a:r>
              <a:rPr lang="en-US" b="1" dirty="0"/>
              <a:t>Structural analysis: </a:t>
            </a:r>
            <a:r>
              <a:rPr lang="en-US" dirty="0"/>
              <a:t>Hardy Cross’s moment distribution dominated because it was doable by hand; it was supplanted in teaching by the stiffness/matrix methods and then FEM as computing spread.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Fluids: </a:t>
            </a:r>
            <a:r>
              <a:rPr lang="en-US" dirty="0"/>
              <a:t>Students long used the Moody chart to avoid nasty algebra; with calculators it became normal to solve the Colebrook/Haaland relations directly and to use the chart mainly for intuition. </a:t>
            </a:r>
          </a:p>
          <a:p>
            <a:pPr marL="285750" indent="-285750">
              <a:buFont typeface="Arial" panose="020B0604020202020204" pitchFamily="34" charset="0"/>
              <a:buChar char="•"/>
            </a:pPr>
            <a:endParaRPr lang="en-US" dirty="0"/>
          </a:p>
          <a:p>
            <a:r>
              <a:rPr lang="en-US" dirty="0"/>
              <a:t>Programs shifted focus to teaching tasks that traditional computer are NOT good at (theory, modeling, design). Engineering jobs became more lucrative because computers made engineers more productive. </a:t>
            </a:r>
          </a:p>
        </p:txBody>
      </p:sp>
      <p:sp>
        <p:nvSpPr>
          <p:cNvPr id="6" name="Title 5">
            <a:extLst>
              <a:ext uri="{FF2B5EF4-FFF2-40B4-BE49-F238E27FC236}">
                <a16:creationId xmlns:a16="http://schemas.microsoft.com/office/drawing/2014/main" id="{79797B3A-7FE1-8B0B-7ADB-D7AE8C89F307}"/>
              </a:ext>
            </a:extLst>
          </p:cNvPr>
          <p:cNvSpPr>
            <a:spLocks noGrp="1"/>
          </p:cNvSpPr>
          <p:nvPr>
            <p:ph type="title"/>
          </p:nvPr>
        </p:nvSpPr>
        <p:spPr/>
        <p:txBody>
          <a:bodyPr>
            <a:normAutofit/>
          </a:bodyPr>
          <a:lstStyle/>
          <a:p>
            <a:r>
              <a:rPr lang="en-US" sz="3600" dirty="0">
                <a:latin typeface="Impact" panose="020B0806030902050204" pitchFamily="34" charset="0"/>
              </a:rPr>
              <a:t>Paradigm Shifts in Engineering Curriculum </a:t>
            </a:r>
            <a:br>
              <a:rPr lang="en-US" sz="3600" dirty="0">
                <a:latin typeface="Impact" panose="020B0806030902050204" pitchFamily="34" charset="0"/>
              </a:rPr>
            </a:br>
            <a:r>
              <a:rPr lang="en-US" sz="3600" dirty="0">
                <a:latin typeface="Impact" panose="020B0806030902050204" pitchFamily="34" charset="0"/>
              </a:rPr>
              <a:t>as a Result of New Technology (the Calculator)</a:t>
            </a:r>
          </a:p>
        </p:txBody>
      </p:sp>
    </p:spTree>
    <p:extLst>
      <p:ext uri="{BB962C8B-B14F-4D97-AF65-F5344CB8AC3E}">
        <p14:creationId xmlns:p14="http://schemas.microsoft.com/office/powerpoint/2010/main" val="280958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9B7C-6140-1676-C1DA-DD17F9254221}"/>
              </a:ext>
            </a:extLst>
          </p:cNvPr>
          <p:cNvSpPr>
            <a:spLocks noGrp="1"/>
          </p:cNvSpPr>
          <p:nvPr>
            <p:ph type="title"/>
          </p:nvPr>
        </p:nvSpPr>
        <p:spPr/>
        <p:txBody>
          <a:bodyPr/>
          <a:lstStyle/>
          <a:p>
            <a:r>
              <a:rPr lang="en-US" dirty="0">
                <a:latin typeface="Impact" panose="020B0806030902050204" pitchFamily="34" charset="0"/>
              </a:rPr>
              <a:t>Democratization of Programming</a:t>
            </a:r>
          </a:p>
        </p:txBody>
      </p:sp>
      <p:sp>
        <p:nvSpPr>
          <p:cNvPr id="3" name="Text Placeholder 2">
            <a:extLst>
              <a:ext uri="{FF2B5EF4-FFF2-40B4-BE49-F238E27FC236}">
                <a16:creationId xmlns:a16="http://schemas.microsoft.com/office/drawing/2014/main" id="{FE6F33DF-30A5-68BD-D604-E4D5FDCE19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056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93700-2356-3626-3E11-0C7817E39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9F7D2-E348-DB08-83A1-8ED811A702DA}"/>
              </a:ext>
            </a:extLst>
          </p:cNvPr>
          <p:cNvSpPr>
            <a:spLocks noGrp="1"/>
          </p:cNvSpPr>
          <p:nvPr>
            <p:ph type="title"/>
          </p:nvPr>
        </p:nvSpPr>
        <p:spPr/>
        <p:txBody>
          <a:bodyPr/>
          <a:lstStyle/>
          <a:p>
            <a:r>
              <a:rPr lang="en-US" dirty="0">
                <a:latin typeface="Impact" panose="020B0806030902050204" pitchFamily="34" charset="0"/>
              </a:rPr>
              <a:t>Evolution of Data Science</a:t>
            </a:r>
          </a:p>
        </p:txBody>
      </p:sp>
      <p:sp>
        <p:nvSpPr>
          <p:cNvPr id="3" name="Content Placeholder 2">
            <a:extLst>
              <a:ext uri="{FF2B5EF4-FFF2-40B4-BE49-F238E27FC236}">
                <a16:creationId xmlns:a16="http://schemas.microsoft.com/office/drawing/2014/main" id="{453B53EB-9F9B-AA8A-B137-5E351C8C9CA4}"/>
              </a:ext>
            </a:extLst>
          </p:cNvPr>
          <p:cNvSpPr>
            <a:spLocks noGrp="1"/>
          </p:cNvSpPr>
          <p:nvPr>
            <p:ph idx="1"/>
          </p:nvPr>
        </p:nvSpPr>
        <p:spPr>
          <a:xfrm>
            <a:off x="838200" y="1825625"/>
            <a:ext cx="9108688" cy="4351338"/>
          </a:xfrm>
        </p:spPr>
        <p:txBody>
          <a:bodyPr>
            <a:normAutofit/>
          </a:bodyPr>
          <a:lstStyle/>
          <a:p>
            <a:r>
              <a:rPr lang="en-US" sz="2000" b="1" dirty="0"/>
              <a:t>ORIGINAL: </a:t>
            </a:r>
            <a:r>
              <a:rPr lang="en-US" sz="2000" dirty="0"/>
              <a:t>one who has deep expertise in some domain (business, policy, medicine, etc.) and solves hard problems that require data, programming, and statistical modeling</a:t>
            </a:r>
            <a:br>
              <a:rPr lang="en-US" sz="2000" dirty="0"/>
            </a:br>
            <a:endParaRPr lang="en-US" sz="2000" dirty="0"/>
          </a:p>
          <a:p>
            <a:r>
              <a:rPr lang="en-US" sz="2000" b="1" dirty="0"/>
              <a:t>EVENTUAL: </a:t>
            </a:r>
            <a:r>
              <a:rPr lang="en-US" sz="2000" dirty="0"/>
              <a:t>more emphasis on domain expertise and statistical modeling, less expertise needed in programming to be a competent data scientist. </a:t>
            </a:r>
            <a:br>
              <a:rPr lang="en-US" sz="2000" dirty="0"/>
            </a:br>
            <a:endParaRPr lang="en-US" sz="2000" dirty="0"/>
          </a:p>
          <a:p>
            <a:pPr lvl="1"/>
            <a:r>
              <a:rPr lang="en-US" sz="2000" dirty="0"/>
              <a:t>Democratization of data science approaches to problems </a:t>
            </a:r>
            <a:br>
              <a:rPr lang="en-US" sz="2000" dirty="0"/>
            </a:br>
            <a:endParaRPr lang="en-US" sz="2000" dirty="0"/>
          </a:p>
          <a:p>
            <a:pPr lvl="1"/>
            <a:r>
              <a:rPr lang="en-US" sz="2000" dirty="0"/>
              <a:t>Programming skills become commoditized, thus more competitive, but at the same time the ability to apply the skills will become more valuable</a:t>
            </a:r>
          </a:p>
        </p:txBody>
      </p:sp>
    </p:spTree>
    <p:extLst>
      <p:ext uri="{BB962C8B-B14F-4D97-AF65-F5344CB8AC3E}">
        <p14:creationId xmlns:p14="http://schemas.microsoft.com/office/powerpoint/2010/main" val="290753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EE94C-9847-9266-6002-F91D3A977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A1C2C-5940-0E51-FBFF-6A58305D17FE}"/>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A8D2E19C-46AC-2229-3A61-389E8ACFFF0F}"/>
              </a:ext>
            </a:extLst>
          </p:cNvPr>
          <p:cNvSpPr>
            <a:spLocks noGrp="1"/>
          </p:cNvSpPr>
          <p:nvPr>
            <p:ph idx="1"/>
          </p:nvPr>
        </p:nvSpPr>
        <p:spPr/>
        <p:txBody>
          <a:bodyPr>
            <a:normAutofit/>
          </a:bodyPr>
          <a:lstStyle/>
          <a:p>
            <a:r>
              <a:rPr lang="en-US" sz="1800" dirty="0"/>
              <a:t>The book </a:t>
            </a:r>
            <a:r>
              <a:rPr lang="en-US" sz="1800" i="1" dirty="0"/>
              <a:t>Prediction Machines: The Economics of AI </a:t>
            </a:r>
            <a:r>
              <a:rPr lang="en-US" sz="1800" dirty="0"/>
              <a:t>explains how economists developed an analytical framework for understanding economic changes catalyzed by the internet: what economic input changes? And what happens if that goes to zero? </a:t>
            </a:r>
          </a:p>
          <a:p>
            <a:endParaRPr lang="en-US" sz="1800" dirty="0"/>
          </a:p>
          <a:p>
            <a:pPr lvl="1"/>
            <a:r>
              <a:rPr lang="en-US" sz="1800" dirty="0"/>
              <a:t>Searching for products used to require access to catalogs, many phone calls, or extensive networks of knowledgeable people. Google made search basically free, and Yelp eliminated the risk of transacting with unfamiliar businesses. As a result, niche industries began to thrive, and the economy broadened. </a:t>
            </a:r>
          </a:p>
          <a:p>
            <a:pPr lvl="1"/>
            <a:endParaRPr lang="en-US" sz="1800" dirty="0"/>
          </a:p>
          <a:p>
            <a:pPr lvl="1"/>
            <a:r>
              <a:rPr lang="en-US" sz="1800" dirty="0"/>
              <a:t>Analogously, machine learning and AI are driving the cost of making predictions or decisions to zero. Industries that required significant labor focused on tedious information processing tasks will be most impacted. </a:t>
            </a:r>
          </a:p>
        </p:txBody>
      </p:sp>
    </p:spTree>
    <p:extLst>
      <p:ext uri="{BB962C8B-B14F-4D97-AF65-F5344CB8AC3E}">
        <p14:creationId xmlns:p14="http://schemas.microsoft.com/office/powerpoint/2010/main" val="370854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B16E0-F07A-3FD1-D2C2-B468FD524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33B4E-577E-986F-2727-D16E88C6DAD6}"/>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EC913DD8-6E58-C670-635E-C02AE1A99632}"/>
              </a:ext>
            </a:extLst>
          </p:cNvPr>
          <p:cNvSpPr>
            <a:spLocks noGrp="1"/>
          </p:cNvSpPr>
          <p:nvPr>
            <p:ph idx="1"/>
          </p:nvPr>
        </p:nvSpPr>
        <p:spPr/>
        <p:txBody>
          <a:bodyPr>
            <a:normAutofit/>
          </a:bodyPr>
          <a:lstStyle/>
          <a:p>
            <a:r>
              <a:rPr lang="en-US" sz="1800" dirty="0"/>
              <a:t>Analogously, we can try to pinpoint which expensive activities will change in the field of data science (analytics, big data, evidence-based professions). Which tasks are most time-consuming, require skilled labor, and thus are most expensive? </a:t>
            </a:r>
          </a:p>
          <a:p>
            <a:endParaRPr lang="en-US" sz="1800" dirty="0"/>
          </a:p>
          <a:p>
            <a:pPr lvl="1"/>
            <a:r>
              <a:rPr lang="en-US" sz="1800" dirty="0"/>
              <a:t>Programming </a:t>
            </a:r>
          </a:p>
          <a:p>
            <a:pPr lvl="1"/>
            <a:r>
              <a:rPr lang="en-US" sz="1800" dirty="0"/>
              <a:t>Cleaning data </a:t>
            </a:r>
          </a:p>
          <a:p>
            <a:pPr lvl="1"/>
            <a:r>
              <a:rPr lang="en-US" sz="1800" dirty="0"/>
              <a:t>Synthesizing large quantities of information </a:t>
            </a:r>
          </a:p>
          <a:p>
            <a:pPr lvl="1"/>
            <a:r>
              <a:rPr lang="en-US" sz="1800" dirty="0"/>
              <a:t>Writing first drafts of analysis</a:t>
            </a:r>
          </a:p>
          <a:p>
            <a:pPr lvl="1"/>
            <a:r>
              <a:rPr lang="en-US" sz="1800" dirty="0"/>
              <a:t>Creating templates for websites / reports </a:t>
            </a:r>
          </a:p>
        </p:txBody>
      </p:sp>
    </p:spTree>
    <p:extLst>
      <p:ext uri="{BB962C8B-B14F-4D97-AF65-F5344CB8AC3E}">
        <p14:creationId xmlns:p14="http://schemas.microsoft.com/office/powerpoint/2010/main" val="92301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2AF06-03F8-5D4C-FB17-1C0E537AD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6ED41-952A-73D7-1226-67659F6E6166}"/>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3D9E7679-13CA-79A4-7635-1D45F2FB482E}"/>
              </a:ext>
            </a:extLst>
          </p:cNvPr>
          <p:cNvSpPr>
            <a:spLocks noGrp="1"/>
          </p:cNvSpPr>
          <p:nvPr>
            <p:ph idx="1"/>
          </p:nvPr>
        </p:nvSpPr>
        <p:spPr/>
        <p:txBody>
          <a:bodyPr>
            <a:normAutofit/>
          </a:bodyPr>
          <a:lstStyle/>
          <a:p>
            <a:r>
              <a:rPr lang="en-US" sz="1800" dirty="0"/>
              <a:t>For programming specifically, we can see a long trend where computer programming languages have been redesigned and reengineered to move programming syntax closer and closer to human languages while making them less rigid (more forgiving of small errors) and more expressive (easier to do a lot of things with a little code)</a:t>
            </a:r>
            <a:br>
              <a:rPr lang="en-US" sz="1800" dirty="0"/>
            </a:br>
            <a:endParaRPr lang="en-US" sz="1800" dirty="0"/>
          </a:p>
          <a:p>
            <a:r>
              <a:rPr lang="en-US" sz="1800" dirty="0"/>
              <a:t>GenAI is just the final stage of this trend, making it possible to write programs with prompts (human language syntax) instead of </a:t>
            </a:r>
            <a:r>
              <a:rPr lang="en-US" sz="1800" b="1" dirty="0"/>
              <a:t>mastering </a:t>
            </a:r>
            <a:r>
              <a:rPr lang="en-US" sz="1800" dirty="0"/>
              <a:t>new technical computer languages. </a:t>
            </a:r>
            <a:br>
              <a:rPr lang="en-US" sz="1800" dirty="0"/>
            </a:br>
            <a:endParaRPr lang="en-US" sz="1800" dirty="0"/>
          </a:p>
          <a:p>
            <a:r>
              <a:rPr lang="en-US" sz="1800" dirty="0"/>
              <a:t>Note the emphasis on “mastering” instead of learning – the user still needs to know how to evaluate and deploy the code that results from the human language prompts, so the user still needs to learn the programming language, even if the process is much faster and more superficial. </a:t>
            </a:r>
          </a:p>
          <a:p>
            <a:endParaRPr lang="en-US" sz="1800" dirty="0"/>
          </a:p>
          <a:p>
            <a:r>
              <a:rPr lang="en-US" sz="1800" dirty="0"/>
              <a:t>This is not a huge departure from where things were headed. </a:t>
            </a:r>
          </a:p>
        </p:txBody>
      </p:sp>
    </p:spTree>
    <p:extLst>
      <p:ext uri="{BB962C8B-B14F-4D97-AF65-F5344CB8AC3E}">
        <p14:creationId xmlns:p14="http://schemas.microsoft.com/office/powerpoint/2010/main" val="117901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3D952-E688-2DAE-B5BC-E452491941D8}"/>
              </a:ext>
            </a:extLst>
          </p:cNvPr>
          <p:cNvSpPr>
            <a:spLocks noGrp="1"/>
          </p:cNvSpPr>
          <p:nvPr>
            <p:ph type="title"/>
          </p:nvPr>
        </p:nvSpPr>
        <p:spPr/>
        <p:txBody>
          <a:bodyPr/>
          <a:lstStyle/>
          <a:p>
            <a:r>
              <a:rPr lang="en-US" dirty="0">
                <a:latin typeface="Impact" panose="020B0806030902050204" pitchFamily="34" charset="0"/>
              </a:rPr>
              <a:t>What is a computer? </a:t>
            </a:r>
          </a:p>
        </p:txBody>
      </p:sp>
      <p:sp>
        <p:nvSpPr>
          <p:cNvPr id="3" name="Text Placeholder 2">
            <a:extLst>
              <a:ext uri="{FF2B5EF4-FFF2-40B4-BE49-F238E27FC236}">
                <a16:creationId xmlns:a16="http://schemas.microsoft.com/office/drawing/2014/main" id="{1A3BCC24-238F-58A2-71F1-BB6B9C526962}"/>
              </a:ext>
            </a:extLst>
          </p:cNvPr>
          <p:cNvSpPr>
            <a:spLocks noGrp="1"/>
          </p:cNvSpPr>
          <p:nvPr>
            <p:ph type="body" idx="1"/>
          </p:nvPr>
        </p:nvSpPr>
        <p:spPr/>
        <p:txBody>
          <a:bodyPr/>
          <a:lstStyle/>
          <a:p>
            <a:endParaRPr lang="en-US" dirty="0">
              <a:latin typeface="Impact" panose="020B0806030902050204" pitchFamily="34" charset="0"/>
            </a:endParaRPr>
          </a:p>
        </p:txBody>
      </p:sp>
    </p:spTree>
    <p:extLst>
      <p:ext uri="{BB962C8B-B14F-4D97-AF65-F5344CB8AC3E}">
        <p14:creationId xmlns:p14="http://schemas.microsoft.com/office/powerpoint/2010/main" val="371894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6DB899-0937-CACF-AFC7-52AB16926AEA}"/>
              </a:ext>
            </a:extLst>
          </p:cNvPr>
          <p:cNvGraphicFramePr>
            <a:graphicFrameLocks noGrp="1"/>
          </p:cNvGraphicFramePr>
          <p:nvPr/>
        </p:nvGraphicFramePr>
        <p:xfrm>
          <a:off x="983047" y="266007"/>
          <a:ext cx="10225906" cy="6284414"/>
        </p:xfrm>
        <a:graphic>
          <a:graphicData uri="http://schemas.openxmlformats.org/drawingml/2006/table">
            <a:tbl>
              <a:tblPr/>
              <a:tblGrid>
                <a:gridCol w="3476616">
                  <a:extLst>
                    <a:ext uri="{9D8B030D-6E8A-4147-A177-3AD203B41FA5}">
                      <a16:colId xmlns:a16="http://schemas.microsoft.com/office/drawing/2014/main" val="4221773673"/>
                    </a:ext>
                  </a:extLst>
                </a:gridCol>
                <a:gridCol w="6749290">
                  <a:extLst>
                    <a:ext uri="{9D8B030D-6E8A-4147-A177-3AD203B41FA5}">
                      <a16:colId xmlns:a16="http://schemas.microsoft.com/office/drawing/2014/main" val="334629757"/>
                    </a:ext>
                  </a:extLst>
                </a:gridCol>
              </a:tblGrid>
              <a:tr h="376504">
                <a:tc>
                  <a:txBody>
                    <a:bodyPr/>
                    <a:lstStyle/>
                    <a:p>
                      <a:pPr>
                        <a:buNone/>
                      </a:pPr>
                      <a:r>
                        <a:rPr lang="en-US" sz="1800" b="1" dirty="0">
                          <a:latin typeface="Aharoni" panose="02010803020104030203" pitchFamily="2" charset="-79"/>
                          <a:cs typeface="Aharoni" panose="02010803020104030203" pitchFamily="2" charset="-79"/>
                        </a:rPr>
                        <a:t>Innovation (Year)</a:t>
                      </a:r>
                      <a:endParaRPr lang="en-US" sz="1800" dirty="0">
                        <a:latin typeface="Aharoni" panose="02010803020104030203" pitchFamily="2" charset="-79"/>
                        <a:cs typeface="Aharoni" panose="02010803020104030203" pitchFamily="2" charset="-79"/>
                      </a:endParaRPr>
                    </a:p>
                  </a:txBody>
                  <a:tcPr marL="60462" marR="60462" marT="30232" marB="30232" anchor="ctr">
                    <a:lnL>
                      <a:noFill/>
                    </a:lnL>
                    <a:lnR>
                      <a:noFill/>
                    </a:lnR>
                    <a:lnT>
                      <a:noFill/>
                    </a:lnT>
                    <a:lnB>
                      <a:noFill/>
                    </a:lnB>
                    <a:noFill/>
                  </a:tcPr>
                </a:tc>
                <a:tc>
                  <a:txBody>
                    <a:bodyPr/>
                    <a:lstStyle/>
                    <a:p>
                      <a:pPr>
                        <a:buNone/>
                      </a:pPr>
                      <a:r>
                        <a:rPr lang="en-US" sz="1800" b="1" dirty="0">
                          <a:latin typeface="Aharoni" panose="02010803020104030203" pitchFamily="2" charset="-79"/>
                          <a:cs typeface="Aharoni" panose="02010803020104030203" pitchFamily="2" charset="-79"/>
                        </a:rPr>
                        <a:t>Significance / Advance</a:t>
                      </a:r>
                      <a:endParaRPr lang="en-US" sz="1800" dirty="0">
                        <a:latin typeface="Aharoni" panose="02010803020104030203" pitchFamily="2" charset="-79"/>
                        <a:cs typeface="Aharoni" panose="02010803020104030203" pitchFamily="2" charset="-79"/>
                      </a:endParaRPr>
                    </a:p>
                  </a:txBody>
                  <a:tcPr marL="60462" marR="60462" marT="30232" marB="30232" anchor="ctr">
                    <a:lnL>
                      <a:noFill/>
                    </a:lnL>
                    <a:lnR>
                      <a:noFill/>
                    </a:lnR>
                    <a:lnT>
                      <a:noFill/>
                    </a:lnT>
                    <a:lnB>
                      <a:noFill/>
                    </a:lnB>
                    <a:noFill/>
                  </a:tcPr>
                </a:tc>
                <a:extLst>
                  <a:ext uri="{0D108BD9-81ED-4DB2-BD59-A6C34878D82A}">
                    <a16:rowId xmlns:a16="http://schemas.microsoft.com/office/drawing/2014/main" val="3865131844"/>
                  </a:ext>
                </a:extLst>
              </a:tr>
              <a:tr h="590791">
                <a:tc>
                  <a:txBody>
                    <a:bodyPr/>
                    <a:lstStyle/>
                    <a:p>
                      <a:pPr>
                        <a:buNone/>
                      </a:pPr>
                      <a:r>
                        <a:rPr lang="en-US" sz="1400" b="1"/>
                        <a:t>ENIAC &amp; Plugboards (1945)</a:t>
                      </a:r>
                      <a:endParaRPr lang="en-US" sz="1400"/>
                    </a:p>
                  </a:txBody>
                  <a:tcPr marL="60462" marR="60462" marT="30232" marB="30232" anchor="ctr">
                    <a:lnL>
                      <a:noFill/>
                    </a:lnL>
                    <a:lnR>
                      <a:noFill/>
                    </a:lnR>
                    <a:lnT>
                      <a:noFill/>
                    </a:lnT>
                    <a:lnB>
                      <a:noFill/>
                    </a:lnB>
                    <a:noFill/>
                  </a:tcPr>
                </a:tc>
                <a:tc>
                  <a:txBody>
                    <a:bodyPr/>
                    <a:lstStyle/>
                    <a:p>
                      <a:pPr>
                        <a:buNone/>
                      </a:pPr>
                      <a:r>
                        <a:rPr lang="en-US" sz="1400"/>
                        <a:t>Programs set mechanically with switches and cables; required knowledge of logic and electrical engineering.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3276084080"/>
                  </a:ext>
                </a:extLst>
              </a:tr>
              <a:tr h="590791">
                <a:tc>
                  <a:txBody>
                    <a:bodyPr/>
                    <a:lstStyle/>
                    <a:p>
                      <a:pPr>
                        <a:buNone/>
                      </a:pPr>
                      <a:r>
                        <a:rPr lang="en-US" sz="1400" b="1"/>
                        <a:t>Punch Cards (1950s)</a:t>
                      </a:r>
                      <a:endParaRPr lang="en-US" sz="1400"/>
                    </a:p>
                  </a:txBody>
                  <a:tcPr marL="60462" marR="60462" marT="30232" marB="30232" anchor="ctr">
                    <a:lnL>
                      <a:noFill/>
                    </a:lnL>
                    <a:lnR>
                      <a:noFill/>
                    </a:lnR>
                    <a:lnT>
                      <a:noFill/>
                    </a:lnT>
                    <a:lnB>
                      <a:noFill/>
                    </a:lnB>
                    <a:noFill/>
                  </a:tcPr>
                </a:tc>
                <a:tc>
                  <a:txBody>
                    <a:bodyPr/>
                    <a:lstStyle/>
                    <a:p>
                      <a:pPr>
                        <a:buNone/>
                      </a:pPr>
                      <a:r>
                        <a:rPr lang="en-US" sz="1400"/>
                        <a:t>Programming with physical cards standardized input, but still abstract and mechanical, demanding careful sequencing.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103523077"/>
                  </a:ext>
                </a:extLst>
              </a:tr>
              <a:tr h="590791">
                <a:tc>
                  <a:txBody>
                    <a:bodyPr/>
                    <a:lstStyle/>
                    <a:p>
                      <a:pPr>
                        <a:buNone/>
                      </a:pPr>
                      <a:r>
                        <a:rPr lang="en-US" sz="1400" b="1"/>
                        <a:t>FORTRAN (1957)</a:t>
                      </a:r>
                      <a:endParaRPr lang="en-US" sz="1400"/>
                    </a:p>
                  </a:txBody>
                  <a:tcPr marL="60462" marR="60462" marT="30232" marB="30232" anchor="ctr">
                    <a:lnL>
                      <a:noFill/>
                    </a:lnL>
                    <a:lnR>
                      <a:noFill/>
                    </a:lnR>
                    <a:lnT>
                      <a:noFill/>
                    </a:lnT>
                    <a:lnB>
                      <a:noFill/>
                    </a:lnB>
                    <a:noFill/>
                  </a:tcPr>
                </a:tc>
                <a:tc>
                  <a:txBody>
                    <a:bodyPr/>
                    <a:lstStyle/>
                    <a:p>
                      <a:pPr>
                        <a:buNone/>
                      </a:pPr>
                      <a:r>
                        <a:rPr lang="en-US" sz="1400"/>
                        <a:t>First high-level language; allowed scientists to write in algebraic notation instead of machine code.</a:t>
                      </a:r>
                    </a:p>
                  </a:txBody>
                  <a:tcPr marL="60462" marR="60462" marT="30232" marB="30232" anchor="ctr">
                    <a:lnL>
                      <a:noFill/>
                    </a:lnL>
                    <a:lnR>
                      <a:noFill/>
                    </a:lnR>
                    <a:lnT>
                      <a:noFill/>
                    </a:lnT>
                    <a:lnB>
                      <a:noFill/>
                    </a:lnB>
                    <a:noFill/>
                  </a:tcPr>
                </a:tc>
                <a:extLst>
                  <a:ext uri="{0D108BD9-81ED-4DB2-BD59-A6C34878D82A}">
                    <a16:rowId xmlns:a16="http://schemas.microsoft.com/office/drawing/2014/main" val="3616604876"/>
                  </a:ext>
                </a:extLst>
              </a:tr>
              <a:tr h="590791">
                <a:tc>
                  <a:txBody>
                    <a:bodyPr/>
                    <a:lstStyle/>
                    <a:p>
                      <a:pPr>
                        <a:buNone/>
                      </a:pPr>
                      <a:r>
                        <a:rPr lang="en-US" sz="1400" b="1"/>
                        <a:t>COBOL (1960)</a:t>
                      </a:r>
                      <a:endParaRPr lang="en-US" sz="1400"/>
                    </a:p>
                  </a:txBody>
                  <a:tcPr marL="60462" marR="60462" marT="30232" marB="30232" anchor="ctr">
                    <a:lnL>
                      <a:noFill/>
                    </a:lnL>
                    <a:lnR>
                      <a:noFill/>
                    </a:lnR>
                    <a:lnT>
                      <a:noFill/>
                    </a:lnT>
                    <a:lnB>
                      <a:noFill/>
                    </a:lnB>
                    <a:noFill/>
                  </a:tcPr>
                </a:tc>
                <a:tc>
                  <a:txBody>
                    <a:bodyPr/>
                    <a:lstStyle/>
                    <a:p>
                      <a:pPr>
                        <a:buNone/>
                      </a:pPr>
                      <a:r>
                        <a:rPr lang="en-US" sz="1400"/>
                        <a:t>Business-oriented language with English-like syntax; opened programming to non-scientists.</a:t>
                      </a:r>
                    </a:p>
                  </a:txBody>
                  <a:tcPr marL="60462" marR="60462" marT="30232" marB="30232" anchor="ctr">
                    <a:lnL>
                      <a:noFill/>
                    </a:lnL>
                    <a:lnR>
                      <a:noFill/>
                    </a:lnR>
                    <a:lnT>
                      <a:noFill/>
                    </a:lnT>
                    <a:lnB>
                      <a:noFill/>
                    </a:lnB>
                    <a:noFill/>
                  </a:tcPr>
                </a:tc>
                <a:extLst>
                  <a:ext uri="{0D108BD9-81ED-4DB2-BD59-A6C34878D82A}">
                    <a16:rowId xmlns:a16="http://schemas.microsoft.com/office/drawing/2014/main" val="1646871638"/>
                  </a:ext>
                </a:extLst>
              </a:tr>
              <a:tr h="590791">
                <a:tc>
                  <a:txBody>
                    <a:bodyPr/>
                    <a:lstStyle/>
                    <a:p>
                      <a:pPr>
                        <a:buNone/>
                      </a:pPr>
                      <a:r>
                        <a:rPr lang="en-US" sz="1400" b="1"/>
                        <a:t>UNIX (1969)</a:t>
                      </a:r>
                      <a:endParaRPr lang="en-US" sz="1400"/>
                    </a:p>
                  </a:txBody>
                  <a:tcPr marL="60462" marR="60462" marT="30232" marB="30232" anchor="ctr">
                    <a:lnL>
                      <a:noFill/>
                    </a:lnL>
                    <a:lnR>
                      <a:noFill/>
                    </a:lnR>
                    <a:lnT>
                      <a:noFill/>
                    </a:lnT>
                    <a:lnB>
                      <a:noFill/>
                    </a:lnB>
                    <a:noFill/>
                  </a:tcPr>
                </a:tc>
                <a:tc>
                  <a:txBody>
                    <a:bodyPr/>
                    <a:lstStyle/>
                    <a:p>
                      <a:pPr>
                        <a:buNone/>
                      </a:pPr>
                      <a:r>
                        <a:rPr lang="en-US" sz="1400"/>
                        <a:t>Early portable operating system; abstracted away hardware differences and supported multi-user environments.</a:t>
                      </a:r>
                    </a:p>
                  </a:txBody>
                  <a:tcPr marL="60462" marR="60462" marT="30232" marB="30232" anchor="ctr">
                    <a:lnL>
                      <a:noFill/>
                    </a:lnL>
                    <a:lnR>
                      <a:noFill/>
                    </a:lnR>
                    <a:lnT>
                      <a:noFill/>
                    </a:lnT>
                    <a:lnB>
                      <a:noFill/>
                    </a:lnB>
                    <a:noFill/>
                  </a:tcPr>
                </a:tc>
                <a:extLst>
                  <a:ext uri="{0D108BD9-81ED-4DB2-BD59-A6C34878D82A}">
                    <a16:rowId xmlns:a16="http://schemas.microsoft.com/office/drawing/2014/main" val="3816778737"/>
                  </a:ext>
                </a:extLst>
              </a:tr>
              <a:tr h="590791">
                <a:tc>
                  <a:txBody>
                    <a:bodyPr/>
                    <a:lstStyle/>
                    <a:p>
                      <a:pPr>
                        <a:buNone/>
                      </a:pPr>
                      <a:r>
                        <a:rPr lang="en-US" sz="1400" b="1"/>
                        <a:t>C (1972)</a:t>
                      </a:r>
                      <a:endParaRPr lang="en-US" sz="1400"/>
                    </a:p>
                  </a:txBody>
                  <a:tcPr marL="60462" marR="60462" marT="30232" marB="30232" anchor="ctr">
                    <a:lnL>
                      <a:noFill/>
                    </a:lnL>
                    <a:lnR>
                      <a:noFill/>
                    </a:lnR>
                    <a:lnT>
                      <a:noFill/>
                    </a:lnT>
                    <a:lnB>
                      <a:noFill/>
                    </a:lnB>
                    <a:noFill/>
                  </a:tcPr>
                </a:tc>
                <a:tc>
                  <a:txBody>
                    <a:bodyPr/>
                    <a:lstStyle/>
                    <a:p>
                      <a:pPr>
                        <a:buNone/>
                      </a:pPr>
                      <a:r>
                        <a:rPr lang="en-US" sz="1400"/>
                        <a:t>Structured, portable language; closer to hardware than higher-level languages but still more abstract than assembly.</a:t>
                      </a:r>
                    </a:p>
                  </a:txBody>
                  <a:tcPr marL="60462" marR="60462" marT="30232" marB="30232" anchor="ctr">
                    <a:lnL>
                      <a:noFill/>
                    </a:lnL>
                    <a:lnR>
                      <a:noFill/>
                    </a:lnR>
                    <a:lnT>
                      <a:noFill/>
                    </a:lnT>
                    <a:lnB>
                      <a:noFill/>
                    </a:lnB>
                    <a:noFill/>
                  </a:tcPr>
                </a:tc>
                <a:extLst>
                  <a:ext uri="{0D108BD9-81ED-4DB2-BD59-A6C34878D82A}">
                    <a16:rowId xmlns:a16="http://schemas.microsoft.com/office/drawing/2014/main" val="2707154768"/>
                  </a:ext>
                </a:extLst>
              </a:tr>
              <a:tr h="590791">
                <a:tc>
                  <a:txBody>
                    <a:bodyPr/>
                    <a:lstStyle/>
                    <a:p>
                      <a:pPr>
                        <a:buNone/>
                      </a:pPr>
                      <a:r>
                        <a:rPr lang="en-US" sz="1400" b="1"/>
                        <a:t>C++ (1985)</a:t>
                      </a:r>
                      <a:endParaRPr lang="en-US" sz="1400"/>
                    </a:p>
                  </a:txBody>
                  <a:tcPr marL="60462" marR="60462" marT="30232" marB="30232" anchor="ctr">
                    <a:lnL>
                      <a:noFill/>
                    </a:lnL>
                    <a:lnR>
                      <a:noFill/>
                    </a:lnR>
                    <a:lnT>
                      <a:noFill/>
                    </a:lnT>
                    <a:lnB>
                      <a:noFill/>
                    </a:lnB>
                    <a:noFill/>
                  </a:tcPr>
                </a:tc>
                <a:tc>
                  <a:txBody>
                    <a:bodyPr/>
                    <a:lstStyle/>
                    <a:p>
                      <a:pPr>
                        <a:buNone/>
                      </a:pPr>
                      <a:r>
                        <a:rPr lang="en-US" sz="1400"/>
                        <a:t>Brought Object-Oriented Programming to the mainstream; enabled abstraction through classes, inheritance, and automatic handling of many low-level details.</a:t>
                      </a:r>
                    </a:p>
                  </a:txBody>
                  <a:tcPr marL="60462" marR="60462" marT="30232" marB="30232" anchor="ctr">
                    <a:lnL>
                      <a:noFill/>
                    </a:lnL>
                    <a:lnR>
                      <a:noFill/>
                    </a:lnR>
                    <a:lnT>
                      <a:noFill/>
                    </a:lnT>
                    <a:lnB>
                      <a:noFill/>
                    </a:lnB>
                    <a:noFill/>
                  </a:tcPr>
                </a:tc>
                <a:extLst>
                  <a:ext uri="{0D108BD9-81ED-4DB2-BD59-A6C34878D82A}">
                    <a16:rowId xmlns:a16="http://schemas.microsoft.com/office/drawing/2014/main" val="2893593066"/>
                  </a:ext>
                </a:extLst>
              </a:tr>
              <a:tr h="590791">
                <a:tc>
                  <a:txBody>
                    <a:bodyPr/>
                    <a:lstStyle/>
                    <a:p>
                      <a:pPr>
                        <a:buNone/>
                      </a:pPr>
                      <a:r>
                        <a:rPr lang="en-US" sz="1400" b="1"/>
                        <a:t>Java (1995)</a:t>
                      </a:r>
                      <a:endParaRPr lang="en-US" sz="1400"/>
                    </a:p>
                  </a:txBody>
                  <a:tcPr marL="60462" marR="60462" marT="30232" marB="30232" anchor="ctr">
                    <a:lnL>
                      <a:noFill/>
                    </a:lnL>
                    <a:lnR>
                      <a:noFill/>
                    </a:lnR>
                    <a:lnT>
                      <a:noFill/>
                    </a:lnT>
                    <a:lnB>
                      <a:noFill/>
                    </a:lnB>
                    <a:noFill/>
                  </a:tcPr>
                </a:tc>
                <a:tc>
                  <a:txBody>
                    <a:bodyPr/>
                    <a:lstStyle/>
                    <a:p>
                      <a:pPr>
                        <a:buNone/>
                      </a:pPr>
                      <a:r>
                        <a:rPr lang="en-US" sz="1400"/>
                        <a:t>“Write once, run anywhere” with the Java Virtual Machine; simplified cross-platform programming.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3353082950"/>
                  </a:ext>
                </a:extLst>
              </a:tr>
              <a:tr h="590791">
                <a:tc>
                  <a:txBody>
                    <a:bodyPr/>
                    <a:lstStyle/>
                    <a:p>
                      <a:pPr>
                        <a:buNone/>
                      </a:pPr>
                      <a:r>
                        <a:rPr lang="en-US" sz="1400" b="1"/>
                        <a:t>Python (1991, mainstream in 2000s)</a:t>
                      </a:r>
                      <a:endParaRPr lang="en-US" sz="1400"/>
                    </a:p>
                  </a:txBody>
                  <a:tcPr marL="60462" marR="60462" marT="30232" marB="30232" anchor="ctr">
                    <a:lnL>
                      <a:noFill/>
                    </a:lnL>
                    <a:lnR>
                      <a:noFill/>
                    </a:lnR>
                    <a:lnT>
                      <a:noFill/>
                    </a:lnT>
                    <a:lnB>
                      <a:noFill/>
                    </a:lnB>
                    <a:noFill/>
                  </a:tcPr>
                </a:tc>
                <a:tc>
                  <a:txBody>
                    <a:bodyPr/>
                    <a:lstStyle/>
                    <a:p>
                      <a:pPr>
                        <a:buNone/>
                      </a:pPr>
                      <a:r>
                        <a:rPr lang="en-US" sz="1400"/>
                        <a:t>Interpreted, highly readable syntax close to human language; removed need for manual memory management.</a:t>
                      </a:r>
                    </a:p>
                  </a:txBody>
                  <a:tcPr marL="60462" marR="60462" marT="30232" marB="30232" anchor="ctr">
                    <a:lnL>
                      <a:noFill/>
                    </a:lnL>
                    <a:lnR>
                      <a:noFill/>
                    </a:lnR>
                    <a:lnT>
                      <a:noFill/>
                    </a:lnT>
                    <a:lnB>
                      <a:noFill/>
                    </a:lnB>
                    <a:noFill/>
                  </a:tcPr>
                </a:tc>
                <a:extLst>
                  <a:ext uri="{0D108BD9-81ED-4DB2-BD59-A6C34878D82A}">
                    <a16:rowId xmlns:a16="http://schemas.microsoft.com/office/drawing/2014/main" val="2200655127"/>
                  </a:ext>
                </a:extLst>
              </a:tr>
              <a:tr h="590791">
                <a:tc>
                  <a:txBody>
                    <a:bodyPr/>
                    <a:lstStyle/>
                    <a:p>
                      <a:pPr>
                        <a:buNone/>
                      </a:pPr>
                      <a:r>
                        <a:rPr lang="en-US" sz="1400" b="1"/>
                        <a:t>Jupyter / Literate Programming (2010s)</a:t>
                      </a:r>
                      <a:endParaRPr lang="en-US" sz="1400"/>
                    </a:p>
                  </a:txBody>
                  <a:tcPr marL="60462" marR="60462" marT="30232" marB="30232" anchor="ctr">
                    <a:lnL>
                      <a:noFill/>
                    </a:lnL>
                    <a:lnR>
                      <a:noFill/>
                    </a:lnR>
                    <a:lnT>
                      <a:noFill/>
                    </a:lnT>
                    <a:lnB>
                      <a:noFill/>
                    </a:lnB>
                    <a:noFill/>
                  </a:tcPr>
                </a:tc>
                <a:tc>
                  <a:txBody>
                    <a:bodyPr/>
                    <a:lstStyle/>
                    <a:p>
                      <a:pPr>
                        <a:buNone/>
                      </a:pPr>
                      <a:r>
                        <a:rPr lang="en-US" sz="1400" dirty="0"/>
                        <a:t>Integrated code with documentation and narrative; emphasized readability, collaboration, and human-centric programming.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2933558273"/>
                  </a:ext>
                </a:extLst>
              </a:tr>
            </a:tbl>
          </a:graphicData>
        </a:graphic>
      </p:graphicFrame>
    </p:spTree>
    <p:extLst>
      <p:ext uri="{BB962C8B-B14F-4D97-AF65-F5344CB8AC3E}">
        <p14:creationId xmlns:p14="http://schemas.microsoft.com/office/powerpoint/2010/main" val="352194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Generated image">
            <a:extLst>
              <a:ext uri="{FF2B5EF4-FFF2-40B4-BE49-F238E27FC236}">
                <a16:creationId xmlns:a16="http://schemas.microsoft.com/office/drawing/2014/main" id="{D47121FA-75AA-C5BD-9CED-88047D134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7732A0-8B05-B57D-AB8F-5F0C0930BB90}"/>
              </a:ext>
            </a:extLst>
          </p:cNvPr>
          <p:cNvSpPr txBox="1"/>
          <p:nvPr/>
        </p:nvSpPr>
        <p:spPr>
          <a:xfrm>
            <a:off x="10130883" y="3937495"/>
            <a:ext cx="1903513" cy="1015663"/>
          </a:xfrm>
          <a:prstGeom prst="rect">
            <a:avLst/>
          </a:prstGeom>
          <a:noFill/>
        </p:spPr>
        <p:txBody>
          <a:bodyPr wrap="square" rtlCol="0">
            <a:spAutoFit/>
          </a:bodyPr>
          <a:lstStyle/>
          <a:p>
            <a:pPr algn="ctr"/>
            <a:r>
              <a:rPr lang="en-US" sz="2000" dirty="0">
                <a:solidFill>
                  <a:schemeClr val="accent2">
                    <a:lumMod val="75000"/>
                  </a:schemeClr>
                </a:solidFill>
                <a:latin typeface="Impact" panose="020B0806030902050204" pitchFamily="34" charset="0"/>
              </a:rPr>
              <a:t>GenAI (2022): </a:t>
            </a:r>
            <a:br>
              <a:rPr lang="en-US" sz="2000" dirty="0">
                <a:solidFill>
                  <a:schemeClr val="accent2">
                    <a:lumMod val="75000"/>
                  </a:schemeClr>
                </a:solidFill>
                <a:latin typeface="Impact" panose="020B0806030902050204" pitchFamily="34" charset="0"/>
              </a:rPr>
            </a:br>
            <a:r>
              <a:rPr lang="en-US" sz="2000" dirty="0">
                <a:solidFill>
                  <a:schemeClr val="accent2">
                    <a:lumMod val="75000"/>
                  </a:schemeClr>
                </a:solidFill>
                <a:latin typeface="Impact" panose="020B0806030902050204" pitchFamily="34" charset="0"/>
              </a:rPr>
              <a:t>prompt-based programming</a:t>
            </a:r>
          </a:p>
        </p:txBody>
      </p:sp>
    </p:spTree>
    <p:extLst>
      <p:ext uri="{BB962C8B-B14F-4D97-AF65-F5344CB8AC3E}">
        <p14:creationId xmlns:p14="http://schemas.microsoft.com/office/powerpoint/2010/main" val="4263705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51E2-ABDB-0990-CA26-8214D8D8F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4051D-0276-7413-0403-C86F503A8EF2}"/>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4D25FBAE-7D31-D3DF-62A9-AA8ED775BE35}"/>
              </a:ext>
            </a:extLst>
          </p:cNvPr>
          <p:cNvSpPr>
            <a:spLocks noGrp="1"/>
          </p:cNvSpPr>
          <p:nvPr>
            <p:ph idx="1"/>
          </p:nvPr>
        </p:nvSpPr>
        <p:spPr/>
        <p:txBody>
          <a:bodyPr>
            <a:normAutofit/>
          </a:bodyPr>
          <a:lstStyle/>
          <a:p>
            <a:r>
              <a:rPr lang="en-US" sz="1800" dirty="0"/>
              <a:t>What happens when more people have programming skills? </a:t>
            </a:r>
          </a:p>
          <a:p>
            <a:r>
              <a:rPr lang="en-US" sz="1800" dirty="0"/>
              <a:t>Many companies are downsizing their software engineering teams because they can maintain similar levels of productivity with smaller teams. This always happens in large companies beholden to shareholders. Older firms cut costs to maintain profit margins as market share decreases when rapid innovation occurs. </a:t>
            </a:r>
          </a:p>
          <a:p>
            <a:r>
              <a:rPr lang="en-US" sz="1800" dirty="0"/>
              <a:t>New companies can now leverage large armies of cheap programmers or small armies of highly-efficient programmers to bring new products to market. New opportunities will likely proliferate. </a:t>
            </a:r>
          </a:p>
          <a:p>
            <a:r>
              <a:rPr lang="en-US" sz="1800" dirty="0"/>
              <a:t>Once everyone can learn to program </a:t>
            </a:r>
            <a:r>
              <a:rPr lang="en-US" sz="1800" b="1" dirty="0"/>
              <a:t>quickly </a:t>
            </a:r>
            <a:r>
              <a:rPr lang="en-US" sz="1800" dirty="0"/>
              <a:t>there is less incentive to learn to program </a:t>
            </a:r>
            <a:r>
              <a:rPr lang="en-US" sz="1800" b="1" dirty="0"/>
              <a:t>well</a:t>
            </a:r>
            <a:r>
              <a:rPr lang="en-US" sz="1800" dirty="0"/>
              <a:t>. The labor market will become flooded with “cheap commodity goods” as there are more potential employees with skills that used to be rare, and more analytics firms that make it inexpensive to outsource capacity. </a:t>
            </a:r>
          </a:p>
          <a:p>
            <a:r>
              <a:rPr lang="en-US" sz="1800" dirty="0"/>
              <a:t>These conditions result in a lot of noise and makes it difficult to assess quality – of potential employees and of analytics products that now resemble fast fashion – trendy and cheap.</a:t>
            </a:r>
          </a:p>
          <a:p>
            <a:r>
              <a:rPr lang="en-US" sz="1800" dirty="0"/>
              <a:t>How can you add value in this market? And how can you signal your value?  </a:t>
            </a:r>
          </a:p>
          <a:p>
            <a:endParaRPr lang="en-US" sz="1800" dirty="0"/>
          </a:p>
          <a:p>
            <a:endParaRPr lang="en-US" sz="1800" dirty="0"/>
          </a:p>
        </p:txBody>
      </p:sp>
    </p:spTree>
    <p:extLst>
      <p:ext uri="{BB962C8B-B14F-4D97-AF65-F5344CB8AC3E}">
        <p14:creationId xmlns:p14="http://schemas.microsoft.com/office/powerpoint/2010/main" val="226903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BBA4-A279-EEF4-53AA-C101847F8611}"/>
              </a:ext>
            </a:extLst>
          </p:cNvPr>
          <p:cNvSpPr>
            <a:spLocks noGrp="1"/>
          </p:cNvSpPr>
          <p:nvPr>
            <p:ph type="title"/>
          </p:nvPr>
        </p:nvSpPr>
        <p:spPr/>
        <p:txBody>
          <a:bodyPr/>
          <a:lstStyle/>
          <a:p>
            <a:r>
              <a:rPr lang="en-US" dirty="0">
                <a:latin typeface="Impact" panose="020B0806030902050204" pitchFamily="34" charset="0"/>
              </a:rPr>
              <a:t>Democratization of Technology and the Evolution of Industry</a:t>
            </a:r>
          </a:p>
        </p:txBody>
      </p:sp>
      <p:sp>
        <p:nvSpPr>
          <p:cNvPr id="3" name="Text Placeholder 2">
            <a:extLst>
              <a:ext uri="{FF2B5EF4-FFF2-40B4-BE49-F238E27FC236}">
                <a16:creationId xmlns:a16="http://schemas.microsoft.com/office/drawing/2014/main" id="{D92AAFE1-C921-6BEF-D5E7-00F2989FC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157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F7ECB-8FCA-F0FB-ADBC-8BF034D52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F6A59-1BE1-F2D0-A93F-5245910A84B4}"/>
              </a:ext>
            </a:extLst>
          </p:cNvPr>
          <p:cNvSpPr>
            <a:spLocks noGrp="1"/>
          </p:cNvSpPr>
          <p:nvPr>
            <p:ph type="title"/>
          </p:nvPr>
        </p:nvSpPr>
        <p:spPr/>
        <p:txBody>
          <a:bodyPr/>
          <a:lstStyle/>
          <a:p>
            <a:r>
              <a:rPr lang="en-US" dirty="0">
                <a:latin typeface="Impact" panose="020B0806030902050204" pitchFamily="34" charset="0"/>
              </a:rPr>
              <a:t>How does new tech impact your job market?</a:t>
            </a:r>
          </a:p>
        </p:txBody>
      </p:sp>
      <p:sp>
        <p:nvSpPr>
          <p:cNvPr id="3" name="Content Placeholder 2">
            <a:extLst>
              <a:ext uri="{FF2B5EF4-FFF2-40B4-BE49-F238E27FC236}">
                <a16:creationId xmlns:a16="http://schemas.microsoft.com/office/drawing/2014/main" id="{05DC157F-90AA-5FD1-841F-F1730AE71BE8}"/>
              </a:ext>
            </a:extLst>
          </p:cNvPr>
          <p:cNvSpPr>
            <a:spLocks noGrp="1"/>
          </p:cNvSpPr>
          <p:nvPr>
            <p:ph idx="1"/>
          </p:nvPr>
        </p:nvSpPr>
        <p:spPr>
          <a:xfrm>
            <a:off x="1261946" y="1948289"/>
            <a:ext cx="9209049" cy="4351338"/>
          </a:xfrm>
        </p:spPr>
        <p:txBody>
          <a:bodyPr>
            <a:normAutofit/>
          </a:bodyPr>
          <a:lstStyle/>
          <a:p>
            <a:r>
              <a:rPr lang="en-US" sz="2200" dirty="0"/>
              <a:t>To forecast how the field of data science / analytics might change as a result of GenAI, we need to look at analogous technological change. </a:t>
            </a:r>
          </a:p>
          <a:p>
            <a:endParaRPr lang="en-US" sz="2200" dirty="0"/>
          </a:p>
          <a:p>
            <a:r>
              <a:rPr lang="en-US" sz="2200" dirty="0"/>
              <a:t>Examine examples where specialized knowledge that is hard to acquire becomes more accessible, or industries that required specialized equipment as the equipment becomes cheap &amp; ubiquitous. </a:t>
            </a:r>
          </a:p>
          <a:p>
            <a:pPr marL="0" indent="0">
              <a:buNone/>
            </a:pPr>
            <a:br>
              <a:rPr lang="en-US" sz="2200" dirty="0"/>
            </a:br>
            <a:endParaRPr lang="en-US" sz="2200" dirty="0"/>
          </a:p>
        </p:txBody>
      </p:sp>
    </p:spTree>
    <p:extLst>
      <p:ext uri="{BB962C8B-B14F-4D97-AF65-F5344CB8AC3E}">
        <p14:creationId xmlns:p14="http://schemas.microsoft.com/office/powerpoint/2010/main" val="98556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29B7-D9BF-10B8-D902-6278D2E62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2224A-9A98-4639-FAFC-1BC7FA76B61C}"/>
              </a:ext>
            </a:extLst>
          </p:cNvPr>
          <p:cNvSpPr>
            <a:spLocks noGrp="1"/>
          </p:cNvSpPr>
          <p:nvPr>
            <p:ph type="title"/>
          </p:nvPr>
        </p:nvSpPr>
        <p:spPr/>
        <p:txBody>
          <a:bodyPr/>
          <a:lstStyle/>
          <a:p>
            <a:r>
              <a:rPr lang="en-US" dirty="0">
                <a:latin typeface="Impact" panose="020B0806030902050204" pitchFamily="34" charset="0"/>
              </a:rPr>
              <a:t>How does new tech impact your job market?</a:t>
            </a:r>
          </a:p>
        </p:txBody>
      </p:sp>
      <p:sp>
        <p:nvSpPr>
          <p:cNvPr id="3" name="Content Placeholder 2">
            <a:extLst>
              <a:ext uri="{FF2B5EF4-FFF2-40B4-BE49-F238E27FC236}">
                <a16:creationId xmlns:a16="http://schemas.microsoft.com/office/drawing/2014/main" id="{95DF6994-C02F-4AF3-F1BB-4AC5BB3E7961}"/>
              </a:ext>
            </a:extLst>
          </p:cNvPr>
          <p:cNvSpPr>
            <a:spLocks noGrp="1"/>
          </p:cNvSpPr>
          <p:nvPr>
            <p:ph idx="1"/>
          </p:nvPr>
        </p:nvSpPr>
        <p:spPr>
          <a:xfrm>
            <a:off x="1405054" y="1825625"/>
            <a:ext cx="9948746" cy="4351338"/>
          </a:xfrm>
        </p:spPr>
        <p:txBody>
          <a:bodyPr>
            <a:normAutofit fontScale="77500" lnSpcReduction="20000"/>
          </a:bodyPr>
          <a:lstStyle/>
          <a:p>
            <a:r>
              <a:rPr lang="en-US" dirty="0"/>
              <a:t>Notably, these cases are different than technologies that replace unskilled labor (manufacturing, farming, etc.) that have produced mass layoffs</a:t>
            </a:r>
          </a:p>
          <a:p>
            <a:endParaRPr lang="en-US" dirty="0"/>
          </a:p>
          <a:p>
            <a:r>
              <a:rPr lang="en-US" dirty="0"/>
              <a:t>Barriers to entry prevented talent from participating, removing barriers results in the growth of a field, not contraction </a:t>
            </a:r>
          </a:p>
          <a:p>
            <a:endParaRPr lang="en-US" dirty="0"/>
          </a:p>
          <a:p>
            <a:r>
              <a:rPr lang="en-US" dirty="0"/>
              <a:t>Knowledge-intensive industries benefit from </a:t>
            </a:r>
            <a:r>
              <a:rPr lang="en-US" b="1" i="1" dirty="0"/>
              <a:t>agglomeration economies </a:t>
            </a:r>
            <a:r>
              <a:rPr lang="en-US" dirty="0"/>
              <a:t>where industry density produces knowledge spillovers and specialization that increase productivity</a:t>
            </a:r>
          </a:p>
          <a:p>
            <a:endParaRPr lang="en-US" dirty="0"/>
          </a:p>
          <a:p>
            <a:r>
              <a:rPr lang="en-US" dirty="0"/>
              <a:t>Competition intensifies, but the industry is growing: there are many opportunities to build a niche as the industry evolves and matures</a:t>
            </a:r>
            <a:br>
              <a:rPr lang="en-US" b="1" i="1" dirty="0"/>
            </a:br>
            <a:endParaRPr lang="en-US" b="1" i="1" dirty="0"/>
          </a:p>
        </p:txBody>
      </p:sp>
    </p:spTree>
    <p:extLst>
      <p:ext uri="{BB962C8B-B14F-4D97-AF65-F5344CB8AC3E}">
        <p14:creationId xmlns:p14="http://schemas.microsoft.com/office/powerpoint/2010/main" val="43589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rkers in a steel plant with ladle">
            <a:extLst>
              <a:ext uri="{FF2B5EF4-FFF2-40B4-BE49-F238E27FC236}">
                <a16:creationId xmlns:a16="http://schemas.microsoft.com/office/drawing/2014/main" id="{06BAA1A6-25D6-6E70-AA7C-770FDAC75D8A}"/>
              </a:ext>
            </a:extLst>
          </p:cNvPr>
          <p:cNvPicPr>
            <a:picLocks noChangeAspect="1"/>
          </p:cNvPicPr>
          <p:nvPr/>
        </p:nvPicPr>
        <p:blipFill>
          <a:blip r:embed="rId2"/>
          <a:srcRect b="5436"/>
          <a:stretch>
            <a:fillRect/>
          </a:stretch>
        </p:blipFill>
        <p:spPr>
          <a:xfrm>
            <a:off x="1" y="10"/>
            <a:ext cx="7783550" cy="6857990"/>
          </a:xfrm>
          <a:prstGeom prst="rect">
            <a:avLst/>
          </a:prstGeom>
        </p:spPr>
      </p:pic>
      <p:sp>
        <p:nvSpPr>
          <p:cNvPr id="3" name="TextBox 2">
            <a:extLst>
              <a:ext uri="{FF2B5EF4-FFF2-40B4-BE49-F238E27FC236}">
                <a16:creationId xmlns:a16="http://schemas.microsoft.com/office/drawing/2014/main" id="{781EE788-285D-CA81-E114-58287E31942B}"/>
              </a:ext>
            </a:extLst>
          </p:cNvPr>
          <p:cNvSpPr txBox="1"/>
          <p:nvPr/>
        </p:nvSpPr>
        <p:spPr>
          <a:xfrm>
            <a:off x="8075444" y="284404"/>
            <a:ext cx="3823575" cy="6428630"/>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2200" dirty="0">
                <a:latin typeface="Impact" panose="020B0806030902050204" pitchFamily="34" charset="0"/>
              </a:rPr>
              <a:t>Steel and the Mini Mill Revolution</a:t>
            </a:r>
          </a:p>
          <a:p>
            <a:pPr indent="-228600">
              <a:lnSpc>
                <a:spcPct val="90000"/>
              </a:lnSpc>
              <a:spcAft>
                <a:spcPts val="600"/>
              </a:spcAft>
              <a:buFont typeface="Arial" panose="020B0604020202020204" pitchFamily="34" charset="0"/>
              <a:buChar char="•"/>
            </a:pPr>
            <a:endParaRPr lang="en-US" sz="1100" b="1" dirty="0"/>
          </a:p>
          <a:p>
            <a:pPr marL="285750" indent="-228600">
              <a:lnSpc>
                <a:spcPct val="90000"/>
              </a:lnSpc>
              <a:spcAft>
                <a:spcPts val="600"/>
              </a:spcAft>
              <a:buFont typeface="Arial" panose="020B0604020202020204" pitchFamily="34" charset="0"/>
              <a:buChar char="•"/>
            </a:pPr>
            <a:r>
              <a:rPr lang="en-US" sz="1900" b="1" dirty="0"/>
              <a:t>Before</a:t>
            </a:r>
            <a:r>
              <a:rPr lang="en-US" sz="1900" dirty="0"/>
              <a:t>: Traditional integrated steel mills required billions in capital, huge workforces, and decades of know-how. Firms like U.S. Steel had massive barriers protecting them.</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b="1" dirty="0"/>
              <a:t>Mini mills</a:t>
            </a:r>
            <a:r>
              <a:rPr lang="en-US" sz="1900" dirty="0"/>
              <a:t>: Nucor and others pioneered small electric arc furnaces in the 1960s–70s, which could melt scrap cheaply with far less capital investment. They started at the “low end” (rebar, rods) but quality improved, and eventually mini mills moved into sheet steel and higher grades.</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b="1" dirty="0"/>
              <a:t>Impact on firms</a:t>
            </a:r>
            <a:r>
              <a:rPr lang="en-US" sz="1900" dirty="0"/>
              <a:t>: Incumbent giants lost market share and closed plants. Nucor grew from into one of the biggest steelmakers in America. Knowledge barriers (metallurgy, furnace ops) shrank, because new processes were simpler to run. Workforce shifted from unskilled labor to skilled metal fabrication processes. </a:t>
            </a:r>
          </a:p>
        </p:txBody>
      </p:sp>
    </p:spTree>
    <p:extLst>
      <p:ext uri="{BB962C8B-B14F-4D97-AF65-F5344CB8AC3E}">
        <p14:creationId xmlns:p14="http://schemas.microsoft.com/office/powerpoint/2010/main" val="3475304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azine printing process">
            <a:extLst>
              <a:ext uri="{FF2B5EF4-FFF2-40B4-BE49-F238E27FC236}">
                <a16:creationId xmlns:a16="http://schemas.microsoft.com/office/drawing/2014/main" id="{A98508AA-1892-5A20-DB9A-F758A3BFF124}"/>
              </a:ext>
            </a:extLst>
          </p:cNvPr>
          <p:cNvPicPr>
            <a:picLocks noChangeAspect="1"/>
          </p:cNvPicPr>
          <p:nvPr/>
        </p:nvPicPr>
        <p:blipFill>
          <a:blip r:embed="rId2"/>
          <a:srcRect l="31240" r="12945" b="-1"/>
          <a:stretch>
            <a:fillRect/>
          </a:stretch>
        </p:blipFill>
        <p:spPr>
          <a:xfrm>
            <a:off x="-1" y="-2"/>
            <a:ext cx="5410198" cy="6858002"/>
          </a:xfrm>
          <a:prstGeom prst="rect">
            <a:avLst/>
          </a:prstGeom>
        </p:spPr>
      </p:pic>
      <p:sp>
        <p:nvSpPr>
          <p:cNvPr id="3" name="TextBox 2">
            <a:extLst>
              <a:ext uri="{FF2B5EF4-FFF2-40B4-BE49-F238E27FC236}">
                <a16:creationId xmlns:a16="http://schemas.microsoft.com/office/drawing/2014/main" id="{2D068775-28E0-8711-3B23-1D66E00CF2CC}"/>
              </a:ext>
            </a:extLst>
          </p:cNvPr>
          <p:cNvSpPr txBox="1"/>
          <p:nvPr/>
        </p:nvSpPr>
        <p:spPr>
          <a:xfrm>
            <a:off x="6096000" y="403166"/>
            <a:ext cx="5247340" cy="6051666"/>
          </a:xfrm>
          <a:prstGeom prst="rect">
            <a:avLst/>
          </a:prstGeom>
        </p:spPr>
        <p:txBody>
          <a:bodyPr vert="horz" lIns="91440" tIns="45720" rIns="91440" bIns="45720" rtlCol="0" anchor="ctr">
            <a:normAutofit/>
          </a:bodyPr>
          <a:lstStyle/>
          <a:p>
            <a:pPr>
              <a:lnSpc>
                <a:spcPct val="90000"/>
              </a:lnSpc>
              <a:spcAft>
                <a:spcPts val="600"/>
              </a:spcAft>
            </a:pPr>
            <a:r>
              <a:rPr lang="en-US" sz="2800" dirty="0">
                <a:latin typeface="Impact" panose="020B0806030902050204" pitchFamily="34" charset="0"/>
              </a:rPr>
              <a:t>Printing and Publishing (Desktop Publishing in the 1980s–90s)</a:t>
            </a:r>
          </a:p>
          <a:p>
            <a:pPr indent="-228600">
              <a:lnSpc>
                <a:spcPct val="90000"/>
              </a:lnSpc>
              <a:spcAft>
                <a:spcPts val="600"/>
              </a:spcAft>
              <a:buFont typeface="Arial" panose="020B0604020202020204" pitchFamily="34" charset="0"/>
              <a:buChar char="•"/>
            </a:pPr>
            <a:endParaRPr lang="en-US" sz="2000" dirty="0"/>
          </a:p>
          <a:p>
            <a:pPr marL="342900" indent="-342900">
              <a:lnSpc>
                <a:spcPct val="90000"/>
              </a:lnSpc>
              <a:spcAft>
                <a:spcPts val="600"/>
              </a:spcAft>
              <a:buFont typeface="Arial" panose="020B0604020202020204" pitchFamily="34" charset="0"/>
              <a:buChar char="•"/>
            </a:pPr>
            <a:r>
              <a:rPr lang="en-US" sz="2000" b="1" dirty="0"/>
              <a:t>Before</a:t>
            </a:r>
            <a:r>
              <a:rPr lang="en-US" sz="2000" dirty="0"/>
              <a:t>: Typesetting was a highly specialized craft, with whole unions of skilled compositors. Running presses required enormous capital and expertise.</a:t>
            </a:r>
          </a:p>
          <a:p>
            <a:pPr marL="342900" indent="-342900">
              <a:lnSpc>
                <a:spcPct val="90000"/>
              </a:lnSpc>
              <a:spcAft>
                <a:spcPts val="600"/>
              </a:spcAft>
              <a:buFont typeface="Arial" panose="020B0604020202020204" pitchFamily="34" charset="0"/>
              <a:buChar char="•"/>
            </a:pPr>
            <a:r>
              <a:rPr lang="en-US" sz="2000" b="1" dirty="0"/>
              <a:t>After desktop publishing</a:t>
            </a:r>
            <a:r>
              <a:rPr lang="en-US" sz="2000" dirty="0"/>
              <a:t>: Apple’s Macintosh, laser printers, and PageMaker software suddenly let small shops — even individuals — design and print professional-looking materials.</a:t>
            </a:r>
          </a:p>
          <a:p>
            <a:pPr marL="342900" indent="-342900">
              <a:lnSpc>
                <a:spcPct val="90000"/>
              </a:lnSpc>
              <a:spcAft>
                <a:spcPts val="600"/>
              </a:spcAft>
              <a:buFont typeface="Arial" panose="020B0604020202020204" pitchFamily="34" charset="0"/>
              <a:buChar char="•"/>
            </a:pPr>
            <a:r>
              <a:rPr lang="en-US" sz="2000" b="1" dirty="0"/>
              <a:t>Impact on jobs</a:t>
            </a:r>
            <a:r>
              <a:rPr lang="en-US" sz="2000" dirty="0"/>
              <a:t>: Typesetters lost most of their work, print shops consolidated, and new creative industries (graphic design, marketing, indie publishing) flourished. The bottleneck shifted from technical mastery to design talent.</a:t>
            </a:r>
          </a:p>
        </p:txBody>
      </p:sp>
    </p:spTree>
    <p:extLst>
      <p:ext uri="{BB962C8B-B14F-4D97-AF65-F5344CB8AC3E}">
        <p14:creationId xmlns:p14="http://schemas.microsoft.com/office/powerpoint/2010/main" val="2248762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dio sound board">
            <a:extLst>
              <a:ext uri="{FF2B5EF4-FFF2-40B4-BE49-F238E27FC236}">
                <a16:creationId xmlns:a16="http://schemas.microsoft.com/office/drawing/2014/main" id="{24715B11-F090-0E05-46CC-39EFB71BB618}"/>
              </a:ext>
            </a:extLst>
          </p:cNvPr>
          <p:cNvPicPr>
            <a:picLocks noChangeAspect="1"/>
          </p:cNvPicPr>
          <p:nvPr/>
        </p:nvPicPr>
        <p:blipFill>
          <a:blip r:embed="rId2"/>
          <a:srcRect l="35760" r="11581" b="-2"/>
          <a:stretch>
            <a:fillRect/>
          </a:stretch>
        </p:blipFill>
        <p:spPr>
          <a:xfrm>
            <a:off x="-1" y="-2"/>
            <a:ext cx="5410198" cy="6858002"/>
          </a:xfrm>
          <a:prstGeom prst="rect">
            <a:avLst/>
          </a:prstGeom>
        </p:spPr>
      </p:pic>
      <p:sp>
        <p:nvSpPr>
          <p:cNvPr id="3" name="TextBox 2">
            <a:extLst>
              <a:ext uri="{FF2B5EF4-FFF2-40B4-BE49-F238E27FC236}">
                <a16:creationId xmlns:a16="http://schemas.microsoft.com/office/drawing/2014/main" id="{392B387E-CE9C-F7E1-13DC-3F0BAB271F52}"/>
              </a:ext>
            </a:extLst>
          </p:cNvPr>
          <p:cNvSpPr txBox="1"/>
          <p:nvPr/>
        </p:nvSpPr>
        <p:spPr>
          <a:xfrm>
            <a:off x="6115317" y="282633"/>
            <a:ext cx="5247340" cy="5957445"/>
          </a:xfrm>
          <a:prstGeom prst="rect">
            <a:avLst/>
          </a:prstGeom>
        </p:spPr>
        <p:txBody>
          <a:bodyPr vert="horz" lIns="91440" tIns="45720" rIns="91440" bIns="45720" rtlCol="0" anchor="ctr">
            <a:normAutofit fontScale="92500" lnSpcReduction="20000"/>
          </a:bodyPr>
          <a:lstStyle/>
          <a:p>
            <a:pPr>
              <a:lnSpc>
                <a:spcPct val="90000"/>
              </a:lnSpc>
              <a:spcAft>
                <a:spcPts val="600"/>
              </a:spcAft>
            </a:pPr>
            <a:r>
              <a:rPr lang="en-US" sz="3200" dirty="0">
                <a:latin typeface="Impact" panose="020B0806030902050204" pitchFamily="34" charset="0"/>
              </a:rPr>
              <a:t>Music Recording (Studio Tech to Home Studios)</a:t>
            </a:r>
          </a:p>
          <a:p>
            <a:pPr>
              <a:lnSpc>
                <a:spcPct val="90000"/>
              </a:lnSpc>
              <a:spcAft>
                <a:spcPts val="600"/>
              </a:spcAft>
            </a:pPr>
            <a:endParaRPr lang="en-US" sz="1700" b="1" dirty="0"/>
          </a:p>
          <a:p>
            <a:pPr marL="285750" indent="-285750">
              <a:lnSpc>
                <a:spcPct val="90000"/>
              </a:lnSpc>
              <a:spcAft>
                <a:spcPts val="600"/>
              </a:spcAft>
              <a:buFont typeface="Arial" panose="020B0604020202020204" pitchFamily="34" charset="0"/>
              <a:buChar char="•"/>
            </a:pPr>
            <a:r>
              <a:rPr lang="en-US" sz="2400" b="1" dirty="0"/>
              <a:t>Before</a:t>
            </a:r>
            <a:r>
              <a:rPr lang="en-US" sz="2400" dirty="0"/>
              <a:t>: Professional studios cost millions, and audio engineers were gatekeepers of music production. Labels controlled access.</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After</a:t>
            </a:r>
            <a:r>
              <a:rPr lang="en-US" sz="2400" dirty="0"/>
              <a:t>: Digital audio workstations (like Pro Tools, Ableton, Logic) and affordable high-quality mics / interfaces let anyone with a laptop make near-studio-quality music.</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Impact on jobs</a:t>
            </a:r>
            <a:r>
              <a:rPr lang="en-US" sz="2400" dirty="0"/>
              <a:t>: Traditional studio engineers and large recording complexes declined, while a long tail of producers and indie artists exploded. Expertise shifted toward mixing / mastering finesse, not access to million-dollar gear.</a:t>
            </a:r>
          </a:p>
        </p:txBody>
      </p:sp>
    </p:spTree>
    <p:extLst>
      <p:ext uri="{BB962C8B-B14F-4D97-AF65-F5344CB8AC3E}">
        <p14:creationId xmlns:p14="http://schemas.microsoft.com/office/powerpoint/2010/main" val="1559401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7E094-B705-2D3C-B8B7-B4A60929E60B}"/>
            </a:ext>
          </a:extLst>
        </p:cNvPr>
        <p:cNvGrpSpPr/>
        <p:nvPr/>
      </p:nvGrpSpPr>
      <p:grpSpPr>
        <a:xfrm>
          <a:off x="0" y="0"/>
          <a:ext cx="0" cy="0"/>
          <a:chOff x="0" y="0"/>
          <a:chExt cx="0" cy="0"/>
        </a:xfrm>
      </p:grpSpPr>
      <p:pic>
        <p:nvPicPr>
          <p:cNvPr id="7" name="Graphic 6" descr="Calculator">
            <a:extLst>
              <a:ext uri="{FF2B5EF4-FFF2-40B4-BE49-F238E27FC236}">
                <a16:creationId xmlns:a16="http://schemas.microsoft.com/office/drawing/2014/main" id="{1B82F1B2-0C85-9070-717C-E923B19174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873" y="1510026"/>
            <a:ext cx="3872455" cy="3872455"/>
          </a:xfrm>
          <a:prstGeom prst="rect">
            <a:avLst/>
          </a:prstGeom>
        </p:spPr>
      </p:pic>
      <p:sp>
        <p:nvSpPr>
          <p:cNvPr id="2" name="TextBox 1">
            <a:extLst>
              <a:ext uri="{FF2B5EF4-FFF2-40B4-BE49-F238E27FC236}">
                <a16:creationId xmlns:a16="http://schemas.microsoft.com/office/drawing/2014/main" id="{80ABEC51-DA1A-4CDD-F5FA-D03CBD4AE8EE}"/>
              </a:ext>
            </a:extLst>
          </p:cNvPr>
          <p:cNvSpPr txBox="1"/>
          <p:nvPr/>
        </p:nvSpPr>
        <p:spPr>
          <a:xfrm>
            <a:off x="5553581" y="425421"/>
            <a:ext cx="5412971" cy="6041664"/>
          </a:xfrm>
          <a:prstGeom prst="rect">
            <a:avLst/>
          </a:prstGeom>
        </p:spPr>
        <p:txBody>
          <a:bodyPr vert="horz" lIns="91440" tIns="45720" rIns="91440" bIns="45720" rtlCol="0">
            <a:normAutofit fontScale="92500"/>
          </a:bodyPr>
          <a:lstStyle/>
          <a:p>
            <a:pPr>
              <a:lnSpc>
                <a:spcPct val="90000"/>
              </a:lnSpc>
              <a:spcAft>
                <a:spcPts val="600"/>
              </a:spcAft>
            </a:pPr>
            <a:r>
              <a:rPr lang="en-US" sz="3500" dirty="0">
                <a:latin typeface="Impact" panose="020B0806030902050204" pitchFamily="34" charset="0"/>
              </a:rPr>
              <a:t>Finance (Quantitative Analysis &amp; Cheap Computing)</a:t>
            </a:r>
          </a:p>
          <a:p>
            <a:pPr marL="285750" indent="-285750">
              <a:lnSpc>
                <a:spcPct val="90000"/>
              </a:lnSpc>
              <a:spcAft>
                <a:spcPts val="600"/>
              </a:spcAft>
              <a:buFont typeface="Arial" panose="020B0604020202020204" pitchFamily="34" charset="0"/>
              <a:buChar char="•"/>
            </a:pPr>
            <a:endParaRPr lang="en-US" dirty="0">
              <a:latin typeface="Impact" panose="020B0806030902050204" pitchFamily="34" charset="0"/>
            </a:endParaRPr>
          </a:p>
          <a:p>
            <a:pPr marL="285750" indent="-285750">
              <a:lnSpc>
                <a:spcPct val="90000"/>
              </a:lnSpc>
              <a:spcAft>
                <a:spcPts val="600"/>
              </a:spcAft>
              <a:buFont typeface="Arial" panose="020B0604020202020204" pitchFamily="34" charset="0"/>
              <a:buChar char="•"/>
            </a:pPr>
            <a:r>
              <a:rPr lang="en-US" sz="2400" b="1" dirty="0"/>
              <a:t>Before</a:t>
            </a:r>
            <a:r>
              <a:rPr lang="en-US" sz="2400" dirty="0"/>
              <a:t>: High-level financial modeling required access to mainframes and staff trained in numerical methods.</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After</a:t>
            </a:r>
            <a:r>
              <a:rPr lang="en-US" sz="2400" dirty="0"/>
              <a:t>: Personal computers + Excel + statistical packages democratized modeling. MBAs learned what once took PhD-level quants.</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Impact on jobs</a:t>
            </a:r>
            <a:r>
              <a:rPr lang="en-US" sz="2400" dirty="0"/>
              <a:t>: Specialist numerical analysts declined in proportion, while finance jobs exploded overall — but with new emphasis on interpretation, strategy, and innovation, not raw computation.</a:t>
            </a:r>
          </a:p>
        </p:txBody>
      </p:sp>
    </p:spTree>
    <p:extLst>
      <p:ext uri="{BB962C8B-B14F-4D97-AF65-F5344CB8AC3E}">
        <p14:creationId xmlns:p14="http://schemas.microsoft.com/office/powerpoint/2010/main" val="418150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A group of people working in a factory&#10;&#10;AI-generated content may be incorrect.">
            <a:extLst>
              <a:ext uri="{FF2B5EF4-FFF2-40B4-BE49-F238E27FC236}">
                <a16:creationId xmlns:a16="http://schemas.microsoft.com/office/drawing/2014/main" id="{454CC6BF-5A7A-6AC0-463E-2066CDE40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212" b="6357"/>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638F8-78DC-F002-0F34-A6F53345A9D7}"/>
              </a:ext>
            </a:extLst>
          </p:cNvPr>
          <p:cNvSpPr txBox="1"/>
          <p:nvPr/>
        </p:nvSpPr>
        <p:spPr>
          <a:xfrm>
            <a:off x="7783552" y="5943600"/>
            <a:ext cx="2888166" cy="646331"/>
          </a:xfrm>
          <a:prstGeom prst="rect">
            <a:avLst/>
          </a:prstGeom>
          <a:noFill/>
        </p:spPr>
        <p:txBody>
          <a:bodyPr wrap="square" rtlCol="0">
            <a:spAutoFit/>
          </a:bodyPr>
          <a:lstStyle/>
          <a:p>
            <a:r>
              <a:rPr lang="en-US" i="1" dirty="0">
                <a:solidFill>
                  <a:schemeClr val="bg1"/>
                </a:solidFill>
              </a:rPr>
              <a:t>Computing Division of the US Veterans Bureau, 1924.</a:t>
            </a:r>
            <a:endParaRPr lang="en-US" dirty="0">
              <a:solidFill>
                <a:schemeClr val="bg1"/>
              </a:solidFill>
            </a:endParaRPr>
          </a:p>
        </p:txBody>
      </p:sp>
    </p:spTree>
    <p:extLst>
      <p:ext uri="{BB962C8B-B14F-4D97-AF65-F5344CB8AC3E}">
        <p14:creationId xmlns:p14="http://schemas.microsoft.com/office/powerpoint/2010/main" val="1715530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8DB1DB-43B5-AC1A-AE8D-C26FA7F611F7}"/>
              </a:ext>
            </a:extLst>
          </p:cNvPr>
          <p:cNvSpPr txBox="1"/>
          <p:nvPr/>
        </p:nvSpPr>
        <p:spPr>
          <a:xfrm>
            <a:off x="1853434" y="364547"/>
            <a:ext cx="7569346" cy="5909310"/>
          </a:xfrm>
          <a:prstGeom prst="rect">
            <a:avLst/>
          </a:prstGeom>
          <a:noFill/>
        </p:spPr>
        <p:txBody>
          <a:bodyPr wrap="square">
            <a:spAutoFit/>
          </a:bodyPr>
          <a:lstStyle/>
          <a:p>
            <a:pPr>
              <a:buNone/>
            </a:pPr>
            <a:r>
              <a:rPr lang="en-US" sz="3600" dirty="0">
                <a:latin typeface="Impact" panose="020B0806030902050204" pitchFamily="34" charset="0"/>
              </a:rPr>
              <a:t>The Pattern </a:t>
            </a:r>
          </a:p>
          <a:p>
            <a:pPr>
              <a:buNone/>
            </a:pPr>
            <a:endParaRPr lang="en-US" b="1" dirty="0"/>
          </a:p>
          <a:p>
            <a:pPr marL="342900" indent="-342900">
              <a:buFont typeface="+mj-lt"/>
              <a:buAutoNum type="arabicPeriod"/>
            </a:pPr>
            <a:r>
              <a:rPr lang="en-US" b="1" dirty="0"/>
              <a:t>Barrier falls</a:t>
            </a:r>
            <a:r>
              <a:rPr lang="en-US" dirty="0"/>
              <a:t> → Capital, knowledge, or equipment that was scarce becomes widely available.</a:t>
            </a:r>
            <a:br>
              <a:rPr lang="en-US" dirty="0"/>
            </a:br>
            <a:endParaRPr lang="en-US" dirty="0"/>
          </a:p>
          <a:p>
            <a:pPr marL="342900" indent="-342900">
              <a:buFont typeface="+mj-lt"/>
              <a:buAutoNum type="arabicPeriod"/>
            </a:pPr>
            <a:r>
              <a:rPr lang="en-US" b="1" dirty="0"/>
              <a:t>Incumbents weaken</a:t>
            </a:r>
            <a:r>
              <a:rPr lang="en-US" dirty="0"/>
              <a:t> → Firms and unions built on guarding those barriers lose leverage.</a:t>
            </a:r>
            <a:br>
              <a:rPr lang="en-US" dirty="0"/>
            </a:br>
            <a:endParaRPr lang="en-US" dirty="0"/>
          </a:p>
          <a:p>
            <a:pPr marL="342900" indent="-342900">
              <a:buFont typeface="+mj-lt"/>
              <a:buAutoNum type="arabicPeriod"/>
            </a:pPr>
            <a:r>
              <a:rPr lang="en-US" b="1" dirty="0"/>
              <a:t>Market expands but redistributes</a:t>
            </a:r>
            <a:r>
              <a:rPr lang="en-US" dirty="0"/>
              <a:t> → Total output may grow (more books, more maps, more music, more steel), but the jobs reorganize around creativity, design, management, and integration rather than the old craft bottleneck.</a:t>
            </a:r>
            <a:br>
              <a:rPr lang="en-US" dirty="0"/>
            </a:br>
            <a:endParaRPr lang="en-US" dirty="0"/>
          </a:p>
          <a:p>
            <a:pPr marL="342900" indent="-342900">
              <a:buFont typeface="+mj-lt"/>
              <a:buAutoNum type="arabicPeriod"/>
            </a:pPr>
            <a:r>
              <a:rPr lang="en-US" b="1" dirty="0"/>
              <a:t>Winner’s curse</a:t>
            </a:r>
            <a:r>
              <a:rPr lang="en-US" dirty="0"/>
              <a:t> → New entrants often win because incumbents are too locked into their high-cost models (classic Clayton Christensen “disruption” story).</a:t>
            </a:r>
          </a:p>
          <a:p>
            <a:pPr marL="342900" indent="-342900">
              <a:buFont typeface="+mj-lt"/>
              <a:buAutoNum type="arabicPeriod"/>
            </a:pPr>
            <a:endParaRPr lang="en-US" dirty="0"/>
          </a:p>
          <a:p>
            <a:pPr marL="342900" indent="-342900">
              <a:buFont typeface="+mj-lt"/>
              <a:buAutoNum type="arabicPeriod"/>
            </a:pPr>
            <a:r>
              <a:rPr lang="en-US" b="1" dirty="0"/>
              <a:t>Insurgent advantage </a:t>
            </a:r>
            <a:r>
              <a:rPr lang="en-US" dirty="0"/>
              <a:t>→</a:t>
            </a:r>
            <a:r>
              <a:rPr lang="en-US" dirty="0">
                <a:sym typeface="Wingdings" panose="05000000000000000000" pitchFamily="2" charset="2"/>
              </a:rPr>
              <a:t> leveraging new technologies to first compete on price, then use those opportunities to refine processes and products so you can start competing on value </a:t>
            </a:r>
            <a:endParaRPr lang="en-US" dirty="0"/>
          </a:p>
        </p:txBody>
      </p:sp>
    </p:spTree>
    <p:extLst>
      <p:ext uri="{BB962C8B-B14F-4D97-AF65-F5344CB8AC3E}">
        <p14:creationId xmlns:p14="http://schemas.microsoft.com/office/powerpoint/2010/main" val="4017627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341-4A65-D0FD-9CCF-C4379BB691F8}"/>
              </a:ext>
            </a:extLst>
          </p:cNvPr>
          <p:cNvSpPr>
            <a:spLocks noGrp="1"/>
          </p:cNvSpPr>
          <p:nvPr>
            <p:ph type="title"/>
          </p:nvPr>
        </p:nvSpPr>
        <p:spPr/>
        <p:txBody>
          <a:bodyPr/>
          <a:lstStyle/>
          <a:p>
            <a:r>
              <a:rPr lang="en-US" dirty="0">
                <a:latin typeface="Impact" panose="020B0806030902050204" pitchFamily="34" charset="0"/>
              </a:rPr>
              <a:t>How does this impact </a:t>
            </a:r>
            <a:br>
              <a:rPr lang="en-US" dirty="0">
                <a:latin typeface="Impact" panose="020B0806030902050204" pitchFamily="34" charset="0"/>
              </a:rPr>
            </a:br>
            <a:r>
              <a:rPr lang="en-US" dirty="0">
                <a:latin typeface="Impact" panose="020B0806030902050204" pitchFamily="34" charset="0"/>
              </a:rPr>
              <a:t>a program like PEDA? </a:t>
            </a:r>
          </a:p>
        </p:txBody>
      </p:sp>
      <p:sp>
        <p:nvSpPr>
          <p:cNvPr id="3" name="Text Placeholder 2">
            <a:extLst>
              <a:ext uri="{FF2B5EF4-FFF2-40B4-BE49-F238E27FC236}">
                <a16:creationId xmlns:a16="http://schemas.microsoft.com/office/drawing/2014/main" id="{D5B347C8-4105-AFF5-162C-5B4208042B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2130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BC06A-FC0A-9BDB-8227-297C85344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068DF-A2DA-73DF-86FD-36C86D2E7D43}"/>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grpSp>
        <p:nvGrpSpPr>
          <p:cNvPr id="16" name="Group 15">
            <a:extLst>
              <a:ext uri="{FF2B5EF4-FFF2-40B4-BE49-F238E27FC236}">
                <a16:creationId xmlns:a16="http://schemas.microsoft.com/office/drawing/2014/main" id="{AE393963-851A-4D1A-A58A-F34C342C7A0F}"/>
              </a:ext>
            </a:extLst>
          </p:cNvPr>
          <p:cNvGrpSpPr/>
          <p:nvPr/>
        </p:nvGrpSpPr>
        <p:grpSpPr>
          <a:xfrm>
            <a:off x="2527001" y="2071761"/>
            <a:ext cx="1325562" cy="1852035"/>
            <a:chOff x="2995352" y="2216727"/>
            <a:chExt cx="1325562" cy="1852035"/>
          </a:xfrm>
        </p:grpSpPr>
        <p:pic>
          <p:nvPicPr>
            <p:cNvPr id="10" name="Graphic 9" descr="Wolf with solid fill">
              <a:extLst>
                <a:ext uri="{FF2B5EF4-FFF2-40B4-BE49-F238E27FC236}">
                  <a16:creationId xmlns:a16="http://schemas.microsoft.com/office/drawing/2014/main" id="{2760C46E-7B42-34C4-7D28-E118112C6B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352" y="2743200"/>
              <a:ext cx="1325562" cy="1325562"/>
            </a:xfrm>
            <a:prstGeom prst="rect">
              <a:avLst/>
            </a:prstGeom>
          </p:spPr>
        </p:pic>
        <p:sp>
          <p:nvSpPr>
            <p:cNvPr id="13" name="TextBox 12">
              <a:extLst>
                <a:ext uri="{FF2B5EF4-FFF2-40B4-BE49-F238E27FC236}">
                  <a16:creationId xmlns:a16="http://schemas.microsoft.com/office/drawing/2014/main" id="{28F440C3-0EA9-3943-FBC4-2EF456A61D8D}"/>
                </a:ext>
              </a:extLst>
            </p:cNvPr>
            <p:cNvSpPr txBox="1"/>
            <p:nvPr/>
          </p:nvSpPr>
          <p:spPr>
            <a:xfrm>
              <a:off x="3198456" y="2216727"/>
              <a:ext cx="919354" cy="646331"/>
            </a:xfrm>
            <a:prstGeom prst="rect">
              <a:avLst/>
            </a:prstGeom>
            <a:noFill/>
          </p:spPr>
          <p:txBody>
            <a:bodyPr wrap="none" rtlCol="0">
              <a:spAutoFit/>
            </a:bodyPr>
            <a:lstStyle/>
            <a:p>
              <a:pPr algn="ctr"/>
              <a:r>
                <a:rPr lang="en-US" dirty="0"/>
                <a:t>Senior</a:t>
              </a:r>
              <a:br>
                <a:rPr lang="en-US" dirty="0"/>
              </a:br>
              <a:r>
                <a:rPr lang="en-US" dirty="0"/>
                <a:t>Analyst</a:t>
              </a:r>
            </a:p>
          </p:txBody>
        </p:sp>
      </p:grpSp>
      <p:grpSp>
        <p:nvGrpSpPr>
          <p:cNvPr id="15" name="Group 14">
            <a:extLst>
              <a:ext uri="{FF2B5EF4-FFF2-40B4-BE49-F238E27FC236}">
                <a16:creationId xmlns:a16="http://schemas.microsoft.com/office/drawing/2014/main" id="{6A1CEA65-3DB7-C8E0-2F85-8581B6DC2186}"/>
              </a:ext>
            </a:extLst>
          </p:cNvPr>
          <p:cNvGrpSpPr/>
          <p:nvPr/>
        </p:nvGrpSpPr>
        <p:grpSpPr>
          <a:xfrm>
            <a:off x="1322669" y="4465556"/>
            <a:ext cx="1052945" cy="1527877"/>
            <a:chOff x="1791020" y="4610522"/>
            <a:chExt cx="1052945" cy="1527877"/>
          </a:xfrm>
        </p:grpSpPr>
        <p:pic>
          <p:nvPicPr>
            <p:cNvPr id="12" name="Graphic 11" descr="Balloon animal with solid fill">
              <a:extLst>
                <a:ext uri="{FF2B5EF4-FFF2-40B4-BE49-F238E27FC236}">
                  <a16:creationId xmlns:a16="http://schemas.microsoft.com/office/drawing/2014/main" id="{E8032162-2956-45DA-2F6B-64D7F80835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4" name="TextBox 13">
              <a:extLst>
                <a:ext uri="{FF2B5EF4-FFF2-40B4-BE49-F238E27FC236}">
                  <a16:creationId xmlns:a16="http://schemas.microsoft.com/office/drawing/2014/main" id="{46E6DE27-11A8-DC4D-71F6-184BEF754C06}"/>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17" name="Group 16">
            <a:extLst>
              <a:ext uri="{FF2B5EF4-FFF2-40B4-BE49-F238E27FC236}">
                <a16:creationId xmlns:a16="http://schemas.microsoft.com/office/drawing/2014/main" id="{B3AFB33A-C798-E295-87AE-6D5F712A97E3}"/>
              </a:ext>
            </a:extLst>
          </p:cNvPr>
          <p:cNvGrpSpPr/>
          <p:nvPr/>
        </p:nvGrpSpPr>
        <p:grpSpPr>
          <a:xfrm>
            <a:off x="2599739" y="4450269"/>
            <a:ext cx="1052945" cy="1527877"/>
            <a:chOff x="1791020" y="4610522"/>
            <a:chExt cx="1052945" cy="1527877"/>
          </a:xfrm>
        </p:grpSpPr>
        <p:pic>
          <p:nvPicPr>
            <p:cNvPr id="18" name="Graphic 17" descr="Balloon animal with solid fill">
              <a:extLst>
                <a:ext uri="{FF2B5EF4-FFF2-40B4-BE49-F238E27FC236}">
                  <a16:creationId xmlns:a16="http://schemas.microsoft.com/office/drawing/2014/main" id="{C304888B-B9AD-B593-8FE9-3E7F6A34C1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9" name="TextBox 18">
              <a:extLst>
                <a:ext uri="{FF2B5EF4-FFF2-40B4-BE49-F238E27FC236}">
                  <a16:creationId xmlns:a16="http://schemas.microsoft.com/office/drawing/2014/main" id="{7EB515FC-65D8-C1E8-E9C1-F3EFD4902D25}"/>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0" name="Group 19">
            <a:extLst>
              <a:ext uri="{FF2B5EF4-FFF2-40B4-BE49-F238E27FC236}">
                <a16:creationId xmlns:a16="http://schemas.microsoft.com/office/drawing/2014/main" id="{A8F41769-EA8D-AA0C-C81E-EB927AACB097}"/>
              </a:ext>
            </a:extLst>
          </p:cNvPr>
          <p:cNvGrpSpPr/>
          <p:nvPr/>
        </p:nvGrpSpPr>
        <p:grpSpPr>
          <a:xfrm>
            <a:off x="3852563" y="4465556"/>
            <a:ext cx="1052945" cy="1527877"/>
            <a:chOff x="1791020" y="4610522"/>
            <a:chExt cx="1052945" cy="1527877"/>
          </a:xfrm>
        </p:grpSpPr>
        <p:pic>
          <p:nvPicPr>
            <p:cNvPr id="21" name="Graphic 20" descr="Balloon animal with solid fill">
              <a:extLst>
                <a:ext uri="{FF2B5EF4-FFF2-40B4-BE49-F238E27FC236}">
                  <a16:creationId xmlns:a16="http://schemas.microsoft.com/office/drawing/2014/main" id="{5D3405F9-4F9C-6262-F5B0-CE5F986C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22" name="TextBox 21">
              <a:extLst>
                <a:ext uri="{FF2B5EF4-FFF2-40B4-BE49-F238E27FC236}">
                  <a16:creationId xmlns:a16="http://schemas.microsoft.com/office/drawing/2014/main" id="{8531639F-A166-6917-4D82-BE370793587B}"/>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3" name="Group 22">
            <a:extLst>
              <a:ext uri="{FF2B5EF4-FFF2-40B4-BE49-F238E27FC236}">
                <a16:creationId xmlns:a16="http://schemas.microsoft.com/office/drawing/2014/main" id="{4AD29970-6065-7FD4-314C-CFA25657C74F}"/>
              </a:ext>
            </a:extLst>
          </p:cNvPr>
          <p:cNvGrpSpPr/>
          <p:nvPr/>
        </p:nvGrpSpPr>
        <p:grpSpPr>
          <a:xfrm>
            <a:off x="8127356" y="1883912"/>
            <a:ext cx="1466664" cy="2278420"/>
            <a:chOff x="1509426" y="4296292"/>
            <a:chExt cx="1466664" cy="2278420"/>
          </a:xfrm>
        </p:grpSpPr>
        <p:pic>
          <p:nvPicPr>
            <p:cNvPr id="24" name="Graphic 23" descr="Balloon animal with solid fill">
              <a:extLst>
                <a:ext uri="{FF2B5EF4-FFF2-40B4-BE49-F238E27FC236}">
                  <a16:creationId xmlns:a16="http://schemas.microsoft.com/office/drawing/2014/main" id="{82BD3654-378A-C6AF-359C-17331F51E4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9426" y="5108048"/>
              <a:ext cx="1466664" cy="1466664"/>
            </a:xfrm>
            <a:prstGeom prst="rect">
              <a:avLst/>
            </a:prstGeom>
          </p:spPr>
        </p:pic>
        <p:sp>
          <p:nvSpPr>
            <p:cNvPr id="25" name="TextBox 24">
              <a:extLst>
                <a:ext uri="{FF2B5EF4-FFF2-40B4-BE49-F238E27FC236}">
                  <a16:creationId xmlns:a16="http://schemas.microsoft.com/office/drawing/2014/main" id="{B5437679-FE40-DF56-AAAC-27DFE101665D}"/>
                </a:ext>
              </a:extLst>
            </p:cNvPr>
            <p:cNvSpPr txBox="1"/>
            <p:nvPr/>
          </p:nvSpPr>
          <p:spPr>
            <a:xfrm>
              <a:off x="1820185" y="4296292"/>
              <a:ext cx="1096710" cy="923330"/>
            </a:xfrm>
            <a:prstGeom prst="rect">
              <a:avLst/>
            </a:prstGeom>
            <a:noFill/>
          </p:spPr>
          <p:txBody>
            <a:bodyPr wrap="none" rtlCol="0">
              <a:spAutoFit/>
            </a:bodyPr>
            <a:lstStyle/>
            <a:p>
              <a:pPr algn="ctr"/>
              <a:r>
                <a:rPr lang="en-US" dirty="0"/>
                <a:t>Project</a:t>
              </a:r>
            </a:p>
            <a:p>
              <a:pPr algn="ctr"/>
              <a:r>
                <a:rPr lang="en-US" dirty="0"/>
                <a:t>Manager </a:t>
              </a:r>
            </a:p>
            <a:p>
              <a:pPr algn="ctr"/>
              <a:r>
                <a:rPr lang="en-US" dirty="0"/>
                <a:t>Mindset</a:t>
              </a:r>
            </a:p>
          </p:txBody>
        </p:sp>
      </p:grpSp>
      <p:pic>
        <p:nvPicPr>
          <p:cNvPr id="27" name="Graphic 26" descr="Laptop with solid fill">
            <a:extLst>
              <a:ext uri="{FF2B5EF4-FFF2-40B4-BE49-F238E27FC236}">
                <a16:creationId xmlns:a16="http://schemas.microsoft.com/office/drawing/2014/main" id="{684E067F-0312-AEC3-5B50-6FE9F01EC7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2956" y="5048459"/>
            <a:ext cx="914400" cy="914400"/>
          </a:xfrm>
          <a:prstGeom prst="rect">
            <a:avLst/>
          </a:prstGeom>
        </p:spPr>
      </p:pic>
      <p:pic>
        <p:nvPicPr>
          <p:cNvPr id="28" name="Graphic 27" descr="Laptop with solid fill">
            <a:extLst>
              <a:ext uri="{FF2B5EF4-FFF2-40B4-BE49-F238E27FC236}">
                <a16:creationId xmlns:a16="http://schemas.microsoft.com/office/drawing/2014/main" id="{454C4ECF-DD53-9DC6-4BAA-69274589A7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9271" y="5048416"/>
            <a:ext cx="914400" cy="914400"/>
          </a:xfrm>
          <a:prstGeom prst="rect">
            <a:avLst/>
          </a:prstGeom>
        </p:spPr>
      </p:pic>
      <p:pic>
        <p:nvPicPr>
          <p:cNvPr id="29" name="Graphic 28" descr="Laptop with solid fill">
            <a:extLst>
              <a:ext uri="{FF2B5EF4-FFF2-40B4-BE49-F238E27FC236}">
                <a16:creationId xmlns:a16="http://schemas.microsoft.com/office/drawing/2014/main" id="{D187DF8C-1597-89E6-773E-FA17811F45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5586" y="5048416"/>
            <a:ext cx="914400" cy="914400"/>
          </a:xfrm>
          <a:prstGeom prst="rect">
            <a:avLst/>
          </a:prstGeom>
        </p:spPr>
      </p:pic>
      <p:sp>
        <p:nvSpPr>
          <p:cNvPr id="30" name="TextBox 29">
            <a:extLst>
              <a:ext uri="{FF2B5EF4-FFF2-40B4-BE49-F238E27FC236}">
                <a16:creationId xmlns:a16="http://schemas.microsoft.com/office/drawing/2014/main" id="{BFEC1CB8-62AC-E9D6-EF48-376F9FEC26AD}"/>
              </a:ext>
            </a:extLst>
          </p:cNvPr>
          <p:cNvSpPr txBox="1"/>
          <p:nvPr/>
        </p:nvSpPr>
        <p:spPr>
          <a:xfrm>
            <a:off x="7212956" y="4679084"/>
            <a:ext cx="792205" cy="369332"/>
          </a:xfrm>
          <a:prstGeom prst="rect">
            <a:avLst/>
          </a:prstGeom>
          <a:noFill/>
        </p:spPr>
        <p:txBody>
          <a:bodyPr wrap="none" rtlCol="0">
            <a:spAutoFit/>
          </a:bodyPr>
          <a:lstStyle/>
          <a:p>
            <a:pPr algn="ctr"/>
            <a:r>
              <a:rPr lang="en-US" dirty="0"/>
              <a:t>GenAI</a:t>
            </a:r>
          </a:p>
        </p:txBody>
      </p:sp>
      <p:sp>
        <p:nvSpPr>
          <p:cNvPr id="31" name="TextBox 30">
            <a:extLst>
              <a:ext uri="{FF2B5EF4-FFF2-40B4-BE49-F238E27FC236}">
                <a16:creationId xmlns:a16="http://schemas.microsoft.com/office/drawing/2014/main" id="{D4A9B271-F47C-2ED1-AC68-F5CB42D4F253}"/>
              </a:ext>
            </a:extLst>
          </p:cNvPr>
          <p:cNvSpPr txBox="1"/>
          <p:nvPr/>
        </p:nvSpPr>
        <p:spPr>
          <a:xfrm>
            <a:off x="8590368" y="4679084"/>
            <a:ext cx="792205" cy="369332"/>
          </a:xfrm>
          <a:prstGeom prst="rect">
            <a:avLst/>
          </a:prstGeom>
          <a:noFill/>
        </p:spPr>
        <p:txBody>
          <a:bodyPr wrap="none" rtlCol="0">
            <a:spAutoFit/>
          </a:bodyPr>
          <a:lstStyle/>
          <a:p>
            <a:pPr algn="ctr"/>
            <a:r>
              <a:rPr lang="en-US" dirty="0"/>
              <a:t>GenAI</a:t>
            </a:r>
          </a:p>
        </p:txBody>
      </p:sp>
      <p:sp>
        <p:nvSpPr>
          <p:cNvPr id="32" name="TextBox 31">
            <a:extLst>
              <a:ext uri="{FF2B5EF4-FFF2-40B4-BE49-F238E27FC236}">
                <a16:creationId xmlns:a16="http://schemas.microsoft.com/office/drawing/2014/main" id="{28942B1C-80A9-8141-6941-60B53A3BB38A}"/>
              </a:ext>
            </a:extLst>
          </p:cNvPr>
          <p:cNvSpPr txBox="1"/>
          <p:nvPr/>
        </p:nvSpPr>
        <p:spPr>
          <a:xfrm>
            <a:off x="9849511" y="4679084"/>
            <a:ext cx="792205" cy="369332"/>
          </a:xfrm>
          <a:prstGeom prst="rect">
            <a:avLst/>
          </a:prstGeom>
          <a:noFill/>
        </p:spPr>
        <p:txBody>
          <a:bodyPr wrap="none" rtlCol="0">
            <a:spAutoFit/>
          </a:bodyPr>
          <a:lstStyle/>
          <a:p>
            <a:pPr algn="ctr"/>
            <a:r>
              <a:rPr lang="en-US" dirty="0"/>
              <a:t>GenAI</a:t>
            </a:r>
          </a:p>
        </p:txBody>
      </p:sp>
      <p:sp>
        <p:nvSpPr>
          <p:cNvPr id="33" name="Arrow: Right 32">
            <a:extLst>
              <a:ext uri="{FF2B5EF4-FFF2-40B4-BE49-F238E27FC236}">
                <a16:creationId xmlns:a16="http://schemas.microsoft.com/office/drawing/2014/main" id="{98646AC8-8291-494A-E4C4-07AE2219C2B6}"/>
              </a:ext>
            </a:extLst>
          </p:cNvPr>
          <p:cNvSpPr/>
          <p:nvPr/>
        </p:nvSpPr>
        <p:spPr>
          <a:xfrm>
            <a:off x="5733011" y="3429000"/>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A837C7-0948-C283-1D37-33C78176417E}"/>
              </a:ext>
            </a:extLst>
          </p:cNvPr>
          <p:cNvSpPr txBox="1"/>
          <p:nvPr/>
        </p:nvSpPr>
        <p:spPr>
          <a:xfrm>
            <a:off x="5733011" y="3923796"/>
            <a:ext cx="602409" cy="369332"/>
          </a:xfrm>
          <a:prstGeom prst="rect">
            <a:avLst/>
          </a:prstGeom>
          <a:noFill/>
        </p:spPr>
        <p:txBody>
          <a:bodyPr wrap="none" rtlCol="0">
            <a:spAutoFit/>
          </a:bodyPr>
          <a:lstStyle/>
          <a:p>
            <a:pPr algn="ctr"/>
            <a:r>
              <a:rPr lang="en-US" dirty="0"/>
              <a:t>now</a:t>
            </a:r>
          </a:p>
        </p:txBody>
      </p:sp>
    </p:spTree>
    <p:extLst>
      <p:ext uri="{BB962C8B-B14F-4D97-AF65-F5344CB8AC3E}">
        <p14:creationId xmlns:p14="http://schemas.microsoft.com/office/powerpoint/2010/main" val="2590211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0250-31F7-2E7A-9EF3-247224651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44ABF-08D5-D251-AB2F-072F739B433F}"/>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7EF1DB31-67B0-541B-A4C2-097AE41C26CF}"/>
              </a:ext>
            </a:extLst>
          </p:cNvPr>
          <p:cNvSpPr>
            <a:spLocks noGrp="1"/>
          </p:cNvSpPr>
          <p:nvPr>
            <p:ph idx="1"/>
          </p:nvPr>
        </p:nvSpPr>
        <p:spPr/>
        <p:txBody>
          <a:bodyPr>
            <a:normAutofit fontScale="77500" lnSpcReduction="20000"/>
          </a:bodyPr>
          <a:lstStyle/>
          <a:p>
            <a:pPr marL="0" indent="0">
              <a:buNone/>
            </a:pPr>
            <a:r>
              <a:rPr lang="en-US" dirty="0"/>
              <a:t>The focus of an applied master's program is training for entry level positions in an industry where knowledge-acquisition is ongoing. We used to focus on junior engineering skills: </a:t>
            </a:r>
          </a:p>
          <a:p>
            <a:pPr marL="0" indent="0">
              <a:buNone/>
            </a:pPr>
            <a:endParaRPr lang="en-US" b="1" dirty="0"/>
          </a:p>
          <a:p>
            <a:r>
              <a:rPr lang="en-US" b="1" dirty="0"/>
              <a:t>Junior Engineering Mindset (first draft productivity) </a:t>
            </a:r>
            <a:br>
              <a:rPr lang="en-US" dirty="0"/>
            </a:br>
            <a:br>
              <a:rPr lang="en-US" dirty="0"/>
            </a:br>
            <a:r>
              <a:rPr lang="en-US" sz="2600" dirty="0"/>
              <a:t>A junior engineer requires detailed instructions, focuses on completing specific tasks, and relies on seniors for checking the accuracy of work. </a:t>
            </a:r>
          </a:p>
          <a:p>
            <a:endParaRPr lang="en-US" dirty="0"/>
          </a:p>
          <a:p>
            <a:r>
              <a:rPr lang="en-US" b="1" dirty="0"/>
              <a:t>Senior Engineering Mindset (project management)</a:t>
            </a:r>
            <a:br>
              <a:rPr lang="en-US" dirty="0"/>
            </a:br>
            <a:br>
              <a:rPr lang="en-US" dirty="0"/>
            </a:br>
            <a:r>
              <a:rPr lang="en-US" sz="2600" dirty="0"/>
              <a:t>A senior engineer, in contrast, possesses significant experience and in-depth knowledge, can identify and solve problems with less direction, can translate a poorly-specified problem into a concrete plan by designing and prototyping a workflow, outline technical requirements, and proving the documentation needed for others to execute. Senior engineers tend to think in terms of long-term business value and synergies across projects. </a:t>
            </a:r>
          </a:p>
          <a:p>
            <a:endParaRPr lang="en-US" dirty="0"/>
          </a:p>
        </p:txBody>
      </p:sp>
    </p:spTree>
    <p:extLst>
      <p:ext uri="{BB962C8B-B14F-4D97-AF65-F5344CB8AC3E}">
        <p14:creationId xmlns:p14="http://schemas.microsoft.com/office/powerpoint/2010/main" val="3423259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1BDEE-C42F-E599-44A7-5932C581C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BB207-3C62-FA31-116D-522DC4CBA964}"/>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FFF9A51E-FBDA-DB09-E7D9-B7232D08B2E1}"/>
              </a:ext>
            </a:extLst>
          </p:cNvPr>
          <p:cNvSpPr>
            <a:spLocks noGrp="1"/>
          </p:cNvSpPr>
          <p:nvPr>
            <p:ph idx="1"/>
          </p:nvPr>
        </p:nvSpPr>
        <p:spPr/>
        <p:txBody>
          <a:bodyPr>
            <a:normAutofit fontScale="92500" lnSpcReduction="10000"/>
          </a:bodyPr>
          <a:lstStyle/>
          <a:p>
            <a:r>
              <a:rPr lang="en-US" dirty="0"/>
              <a:t>Becoming an expert coder requires putting in your </a:t>
            </a:r>
            <a:r>
              <a:rPr lang="en-US" u="sng" dirty="0"/>
              <a:t>10,000 hours </a:t>
            </a:r>
            <a:r>
              <a:rPr lang="en-US" dirty="0"/>
              <a:t>of practice to: </a:t>
            </a:r>
          </a:p>
          <a:p>
            <a:endParaRPr lang="en-US" dirty="0"/>
          </a:p>
          <a:p>
            <a:pPr lvl="1"/>
            <a:r>
              <a:rPr lang="en-US" dirty="0"/>
              <a:t>become familiar with packages</a:t>
            </a:r>
          </a:p>
          <a:p>
            <a:pPr lvl="1"/>
            <a:r>
              <a:rPr lang="en-US" dirty="0"/>
              <a:t>read documentation</a:t>
            </a:r>
          </a:p>
          <a:p>
            <a:pPr lvl="1"/>
            <a:r>
              <a:rPr lang="en-US" dirty="0"/>
              <a:t>memorize common functions and arguments</a:t>
            </a:r>
          </a:p>
          <a:p>
            <a:pPr lvl="1"/>
            <a:r>
              <a:rPr lang="en-US" dirty="0"/>
              <a:t>spend days on discussion board research bugs</a:t>
            </a:r>
            <a:br>
              <a:rPr lang="en-US" dirty="0"/>
            </a:br>
            <a:endParaRPr lang="en-US" dirty="0"/>
          </a:p>
          <a:p>
            <a:r>
              <a:rPr lang="en-US" dirty="0"/>
              <a:t>To put skill acquisition in perspective: </a:t>
            </a:r>
          </a:p>
          <a:p>
            <a:endParaRPr lang="en-US" dirty="0"/>
          </a:p>
          <a:p>
            <a:pPr lvl="1"/>
            <a:r>
              <a:rPr lang="en-US" b="1" dirty="0"/>
              <a:t>Part Time: </a:t>
            </a:r>
            <a:r>
              <a:rPr lang="en-US" dirty="0"/>
              <a:t>10 hours / week ~ requires </a:t>
            </a:r>
            <a:r>
              <a:rPr lang="en-US" b="1" dirty="0"/>
              <a:t>20 years of practice</a:t>
            </a:r>
          </a:p>
          <a:p>
            <a:pPr lvl="1"/>
            <a:r>
              <a:rPr lang="en-US" b="1" dirty="0"/>
              <a:t>Full Time: </a:t>
            </a:r>
            <a:r>
              <a:rPr lang="en-US" dirty="0"/>
              <a:t>40 hours / week ~ requires </a:t>
            </a:r>
            <a:r>
              <a:rPr lang="en-US" b="1" dirty="0"/>
              <a:t>5 years of practice </a:t>
            </a:r>
          </a:p>
        </p:txBody>
      </p:sp>
    </p:spTree>
    <p:extLst>
      <p:ext uri="{BB962C8B-B14F-4D97-AF65-F5344CB8AC3E}">
        <p14:creationId xmlns:p14="http://schemas.microsoft.com/office/powerpoint/2010/main" val="157605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E0AF9-D212-1862-CE63-538CD576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3B74-C0B6-1B9A-B040-9E4C270EEFA3}"/>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4E7A395F-EAD2-E55F-8563-F7E056C0EE2D}"/>
              </a:ext>
            </a:extLst>
          </p:cNvPr>
          <p:cNvSpPr>
            <a:spLocks noGrp="1"/>
          </p:cNvSpPr>
          <p:nvPr>
            <p:ph idx="1"/>
          </p:nvPr>
        </p:nvSpPr>
        <p:spPr/>
        <p:txBody>
          <a:bodyPr>
            <a:normAutofit fontScale="85000" lnSpcReduction="10000"/>
          </a:bodyPr>
          <a:lstStyle/>
          <a:p>
            <a:r>
              <a:rPr lang="en-US" dirty="0"/>
              <a:t>Syntactic Skills in Computer Science: </a:t>
            </a:r>
          </a:p>
          <a:p>
            <a:endParaRPr lang="en-US" dirty="0"/>
          </a:p>
          <a:p>
            <a:pPr marL="457200" lvl="1" indent="0">
              <a:buNone/>
            </a:pPr>
            <a:r>
              <a:rPr lang="en-US" dirty="0"/>
              <a:t>A programmer's ability to correctly use the grammar and structural rules of a specific programming language</a:t>
            </a:r>
            <a:r>
              <a:rPr lang="en-US" b="0" i="0" dirty="0">
                <a:solidFill>
                  <a:srgbClr val="001D35"/>
                </a:solidFill>
                <a:effectLst/>
              </a:rPr>
              <a:t>. This mastery allows a programmer to write code that can be properly interpreted or compiled by a computer, i.e. executing without producing errors.</a:t>
            </a:r>
            <a:br>
              <a:rPr lang="en-US" dirty="0"/>
            </a:br>
            <a:endParaRPr lang="en-US" dirty="0"/>
          </a:p>
          <a:p>
            <a:r>
              <a:rPr lang="en-US" dirty="0"/>
              <a:t>Are analogous to “computing” skills in the engineering profession prior to the advent of calculators: </a:t>
            </a:r>
          </a:p>
          <a:p>
            <a:endParaRPr lang="en-US" dirty="0"/>
          </a:p>
          <a:p>
            <a:pPr marL="457200" lvl="1" indent="0">
              <a:buNone/>
            </a:pPr>
            <a:r>
              <a:rPr lang="en-US" dirty="0"/>
              <a:t>Math skills took time to develop, and thus were valuable</a:t>
            </a:r>
            <a:br>
              <a:rPr lang="en-US" dirty="0"/>
            </a:br>
            <a:endParaRPr lang="en-US" dirty="0"/>
          </a:p>
          <a:p>
            <a:pPr marL="457200" lvl="1" indent="0">
              <a:buNone/>
            </a:pPr>
            <a:r>
              <a:rPr lang="en-US" dirty="0"/>
              <a:t>Once calculators were introduced, simply doing the math no longer added value. It was knowing which math equations to solve (theory and modeling skills), and which types of problems align with priorities of an organization. </a:t>
            </a:r>
          </a:p>
        </p:txBody>
      </p:sp>
    </p:spTree>
    <p:extLst>
      <p:ext uri="{BB962C8B-B14F-4D97-AF65-F5344CB8AC3E}">
        <p14:creationId xmlns:p14="http://schemas.microsoft.com/office/powerpoint/2010/main" val="146512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9D19C-BF41-6EDC-0B46-BE1757493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E436C-CDB8-510C-206A-960C47EDE04E}"/>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grpSp>
        <p:nvGrpSpPr>
          <p:cNvPr id="16" name="Group 15">
            <a:extLst>
              <a:ext uri="{FF2B5EF4-FFF2-40B4-BE49-F238E27FC236}">
                <a16:creationId xmlns:a16="http://schemas.microsoft.com/office/drawing/2014/main" id="{271FC0F4-6C76-F079-D6F6-27DE254EFFBE}"/>
              </a:ext>
            </a:extLst>
          </p:cNvPr>
          <p:cNvGrpSpPr/>
          <p:nvPr/>
        </p:nvGrpSpPr>
        <p:grpSpPr>
          <a:xfrm>
            <a:off x="2527001" y="2071761"/>
            <a:ext cx="1325562" cy="1852035"/>
            <a:chOff x="2995352" y="2216727"/>
            <a:chExt cx="1325562" cy="1852035"/>
          </a:xfrm>
        </p:grpSpPr>
        <p:pic>
          <p:nvPicPr>
            <p:cNvPr id="10" name="Graphic 9" descr="Wolf with solid fill">
              <a:extLst>
                <a:ext uri="{FF2B5EF4-FFF2-40B4-BE49-F238E27FC236}">
                  <a16:creationId xmlns:a16="http://schemas.microsoft.com/office/drawing/2014/main" id="{922C0266-D4CE-BE5C-869F-A0837B7540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352" y="2743200"/>
              <a:ext cx="1325562" cy="1325562"/>
            </a:xfrm>
            <a:prstGeom prst="rect">
              <a:avLst/>
            </a:prstGeom>
          </p:spPr>
        </p:pic>
        <p:sp>
          <p:nvSpPr>
            <p:cNvPr id="13" name="TextBox 12">
              <a:extLst>
                <a:ext uri="{FF2B5EF4-FFF2-40B4-BE49-F238E27FC236}">
                  <a16:creationId xmlns:a16="http://schemas.microsoft.com/office/drawing/2014/main" id="{E88A0596-5F0E-4BEA-A1B0-773992260139}"/>
                </a:ext>
              </a:extLst>
            </p:cNvPr>
            <p:cNvSpPr txBox="1"/>
            <p:nvPr/>
          </p:nvSpPr>
          <p:spPr>
            <a:xfrm>
              <a:off x="3198456" y="2216727"/>
              <a:ext cx="919354" cy="646331"/>
            </a:xfrm>
            <a:prstGeom prst="rect">
              <a:avLst/>
            </a:prstGeom>
            <a:noFill/>
          </p:spPr>
          <p:txBody>
            <a:bodyPr wrap="none" rtlCol="0">
              <a:spAutoFit/>
            </a:bodyPr>
            <a:lstStyle/>
            <a:p>
              <a:pPr algn="ctr"/>
              <a:r>
                <a:rPr lang="en-US" dirty="0"/>
                <a:t>Senior</a:t>
              </a:r>
              <a:br>
                <a:rPr lang="en-US" dirty="0"/>
              </a:br>
              <a:r>
                <a:rPr lang="en-US" dirty="0"/>
                <a:t>Analyst</a:t>
              </a:r>
            </a:p>
          </p:txBody>
        </p:sp>
      </p:grpSp>
      <p:grpSp>
        <p:nvGrpSpPr>
          <p:cNvPr id="15" name="Group 14">
            <a:extLst>
              <a:ext uri="{FF2B5EF4-FFF2-40B4-BE49-F238E27FC236}">
                <a16:creationId xmlns:a16="http://schemas.microsoft.com/office/drawing/2014/main" id="{13CBCD4C-B911-8AF5-0454-9CE5D05F4538}"/>
              </a:ext>
            </a:extLst>
          </p:cNvPr>
          <p:cNvGrpSpPr/>
          <p:nvPr/>
        </p:nvGrpSpPr>
        <p:grpSpPr>
          <a:xfrm>
            <a:off x="1322669" y="4465556"/>
            <a:ext cx="1052945" cy="1527877"/>
            <a:chOff x="1791020" y="4610522"/>
            <a:chExt cx="1052945" cy="1527877"/>
          </a:xfrm>
        </p:grpSpPr>
        <p:pic>
          <p:nvPicPr>
            <p:cNvPr id="12" name="Graphic 11" descr="Balloon animal with solid fill">
              <a:extLst>
                <a:ext uri="{FF2B5EF4-FFF2-40B4-BE49-F238E27FC236}">
                  <a16:creationId xmlns:a16="http://schemas.microsoft.com/office/drawing/2014/main" id="{E522AD8E-1002-D15C-A84E-0FE1CB059C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4" name="TextBox 13">
              <a:extLst>
                <a:ext uri="{FF2B5EF4-FFF2-40B4-BE49-F238E27FC236}">
                  <a16:creationId xmlns:a16="http://schemas.microsoft.com/office/drawing/2014/main" id="{92853004-9C81-0114-EF26-D7FB9DCC2540}"/>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17" name="Group 16">
            <a:extLst>
              <a:ext uri="{FF2B5EF4-FFF2-40B4-BE49-F238E27FC236}">
                <a16:creationId xmlns:a16="http://schemas.microsoft.com/office/drawing/2014/main" id="{6BB9B3AC-623F-F2BA-9AA7-8F4AF80C904A}"/>
              </a:ext>
            </a:extLst>
          </p:cNvPr>
          <p:cNvGrpSpPr/>
          <p:nvPr/>
        </p:nvGrpSpPr>
        <p:grpSpPr>
          <a:xfrm>
            <a:off x="2599739" y="4450269"/>
            <a:ext cx="1052945" cy="1527877"/>
            <a:chOff x="1791020" y="4610522"/>
            <a:chExt cx="1052945" cy="1527877"/>
          </a:xfrm>
        </p:grpSpPr>
        <p:pic>
          <p:nvPicPr>
            <p:cNvPr id="18" name="Graphic 17" descr="Balloon animal with solid fill">
              <a:extLst>
                <a:ext uri="{FF2B5EF4-FFF2-40B4-BE49-F238E27FC236}">
                  <a16:creationId xmlns:a16="http://schemas.microsoft.com/office/drawing/2014/main" id="{413E3DBE-F04E-2B49-0690-C647AE06CB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9" name="TextBox 18">
              <a:extLst>
                <a:ext uri="{FF2B5EF4-FFF2-40B4-BE49-F238E27FC236}">
                  <a16:creationId xmlns:a16="http://schemas.microsoft.com/office/drawing/2014/main" id="{0CF60F04-DAE6-F25F-1A61-28F8B994CA69}"/>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0" name="Group 19">
            <a:extLst>
              <a:ext uri="{FF2B5EF4-FFF2-40B4-BE49-F238E27FC236}">
                <a16:creationId xmlns:a16="http://schemas.microsoft.com/office/drawing/2014/main" id="{07C9094F-DD0B-5685-768C-1FF6CBA0D99A}"/>
              </a:ext>
            </a:extLst>
          </p:cNvPr>
          <p:cNvGrpSpPr/>
          <p:nvPr/>
        </p:nvGrpSpPr>
        <p:grpSpPr>
          <a:xfrm>
            <a:off x="3852563" y="4465556"/>
            <a:ext cx="1052945" cy="1527877"/>
            <a:chOff x="1791020" y="4610522"/>
            <a:chExt cx="1052945" cy="1527877"/>
          </a:xfrm>
        </p:grpSpPr>
        <p:pic>
          <p:nvPicPr>
            <p:cNvPr id="21" name="Graphic 20" descr="Balloon animal with solid fill">
              <a:extLst>
                <a:ext uri="{FF2B5EF4-FFF2-40B4-BE49-F238E27FC236}">
                  <a16:creationId xmlns:a16="http://schemas.microsoft.com/office/drawing/2014/main" id="{79673804-B2F1-1E3A-9DAD-878A0C3D4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22" name="TextBox 21">
              <a:extLst>
                <a:ext uri="{FF2B5EF4-FFF2-40B4-BE49-F238E27FC236}">
                  <a16:creationId xmlns:a16="http://schemas.microsoft.com/office/drawing/2014/main" id="{DAA3F37C-5438-35D9-C8D1-535C2F139C70}"/>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3" name="Group 22">
            <a:extLst>
              <a:ext uri="{FF2B5EF4-FFF2-40B4-BE49-F238E27FC236}">
                <a16:creationId xmlns:a16="http://schemas.microsoft.com/office/drawing/2014/main" id="{412D0366-70CD-624C-D461-A4CCC03F4216}"/>
              </a:ext>
            </a:extLst>
          </p:cNvPr>
          <p:cNvGrpSpPr/>
          <p:nvPr/>
        </p:nvGrpSpPr>
        <p:grpSpPr>
          <a:xfrm>
            <a:off x="8127356" y="1883912"/>
            <a:ext cx="1466664" cy="2278420"/>
            <a:chOff x="1509426" y="4296292"/>
            <a:chExt cx="1466664" cy="2278420"/>
          </a:xfrm>
        </p:grpSpPr>
        <p:pic>
          <p:nvPicPr>
            <p:cNvPr id="24" name="Graphic 23" descr="Balloon animal with solid fill">
              <a:extLst>
                <a:ext uri="{FF2B5EF4-FFF2-40B4-BE49-F238E27FC236}">
                  <a16:creationId xmlns:a16="http://schemas.microsoft.com/office/drawing/2014/main" id="{E9E0D6EF-AC34-D3A2-BFD8-A0168B53BC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9426" y="5108048"/>
              <a:ext cx="1466664" cy="1466664"/>
            </a:xfrm>
            <a:prstGeom prst="rect">
              <a:avLst/>
            </a:prstGeom>
          </p:spPr>
        </p:pic>
        <p:sp>
          <p:nvSpPr>
            <p:cNvPr id="25" name="TextBox 24">
              <a:extLst>
                <a:ext uri="{FF2B5EF4-FFF2-40B4-BE49-F238E27FC236}">
                  <a16:creationId xmlns:a16="http://schemas.microsoft.com/office/drawing/2014/main" id="{942B26F7-5CBD-37E7-1C96-696A516C9DBF}"/>
                </a:ext>
              </a:extLst>
            </p:cNvPr>
            <p:cNvSpPr txBox="1"/>
            <p:nvPr/>
          </p:nvSpPr>
          <p:spPr>
            <a:xfrm>
              <a:off x="1820185" y="4296292"/>
              <a:ext cx="1096710" cy="923330"/>
            </a:xfrm>
            <a:prstGeom prst="rect">
              <a:avLst/>
            </a:prstGeom>
            <a:noFill/>
          </p:spPr>
          <p:txBody>
            <a:bodyPr wrap="none" rtlCol="0">
              <a:spAutoFit/>
            </a:bodyPr>
            <a:lstStyle/>
            <a:p>
              <a:pPr algn="ctr"/>
              <a:r>
                <a:rPr lang="en-US" dirty="0"/>
                <a:t>Project</a:t>
              </a:r>
            </a:p>
            <a:p>
              <a:pPr algn="ctr"/>
              <a:r>
                <a:rPr lang="en-US" dirty="0"/>
                <a:t>Manager </a:t>
              </a:r>
            </a:p>
            <a:p>
              <a:pPr algn="ctr"/>
              <a:r>
                <a:rPr lang="en-US" dirty="0"/>
                <a:t>Mindset</a:t>
              </a:r>
            </a:p>
          </p:txBody>
        </p:sp>
      </p:grpSp>
      <p:pic>
        <p:nvPicPr>
          <p:cNvPr id="27" name="Graphic 26" descr="Laptop with solid fill">
            <a:extLst>
              <a:ext uri="{FF2B5EF4-FFF2-40B4-BE49-F238E27FC236}">
                <a16:creationId xmlns:a16="http://schemas.microsoft.com/office/drawing/2014/main" id="{B0208035-02B3-6547-E69F-E17D78A4D5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2956" y="5048459"/>
            <a:ext cx="914400" cy="914400"/>
          </a:xfrm>
          <a:prstGeom prst="rect">
            <a:avLst/>
          </a:prstGeom>
        </p:spPr>
      </p:pic>
      <p:pic>
        <p:nvPicPr>
          <p:cNvPr id="28" name="Graphic 27" descr="Laptop with solid fill">
            <a:extLst>
              <a:ext uri="{FF2B5EF4-FFF2-40B4-BE49-F238E27FC236}">
                <a16:creationId xmlns:a16="http://schemas.microsoft.com/office/drawing/2014/main" id="{61A3FC8E-F0CE-B35C-1D63-0353CE0B67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9271" y="5048416"/>
            <a:ext cx="914400" cy="914400"/>
          </a:xfrm>
          <a:prstGeom prst="rect">
            <a:avLst/>
          </a:prstGeom>
        </p:spPr>
      </p:pic>
      <p:pic>
        <p:nvPicPr>
          <p:cNvPr id="29" name="Graphic 28" descr="Laptop with solid fill">
            <a:extLst>
              <a:ext uri="{FF2B5EF4-FFF2-40B4-BE49-F238E27FC236}">
                <a16:creationId xmlns:a16="http://schemas.microsoft.com/office/drawing/2014/main" id="{A699C61A-F138-B9C6-A651-F36CC38719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5586" y="5048416"/>
            <a:ext cx="914400" cy="914400"/>
          </a:xfrm>
          <a:prstGeom prst="rect">
            <a:avLst/>
          </a:prstGeom>
        </p:spPr>
      </p:pic>
      <p:sp>
        <p:nvSpPr>
          <p:cNvPr id="30" name="TextBox 29">
            <a:extLst>
              <a:ext uri="{FF2B5EF4-FFF2-40B4-BE49-F238E27FC236}">
                <a16:creationId xmlns:a16="http://schemas.microsoft.com/office/drawing/2014/main" id="{A627AD00-C15B-32F0-7B42-8F0E08C1B996}"/>
              </a:ext>
            </a:extLst>
          </p:cNvPr>
          <p:cNvSpPr txBox="1"/>
          <p:nvPr/>
        </p:nvSpPr>
        <p:spPr>
          <a:xfrm>
            <a:off x="7212956" y="4679084"/>
            <a:ext cx="792205" cy="369332"/>
          </a:xfrm>
          <a:prstGeom prst="rect">
            <a:avLst/>
          </a:prstGeom>
          <a:noFill/>
        </p:spPr>
        <p:txBody>
          <a:bodyPr wrap="none" rtlCol="0">
            <a:spAutoFit/>
          </a:bodyPr>
          <a:lstStyle/>
          <a:p>
            <a:pPr algn="ctr"/>
            <a:r>
              <a:rPr lang="en-US" dirty="0"/>
              <a:t>GenAI</a:t>
            </a:r>
          </a:p>
        </p:txBody>
      </p:sp>
      <p:sp>
        <p:nvSpPr>
          <p:cNvPr id="31" name="TextBox 30">
            <a:extLst>
              <a:ext uri="{FF2B5EF4-FFF2-40B4-BE49-F238E27FC236}">
                <a16:creationId xmlns:a16="http://schemas.microsoft.com/office/drawing/2014/main" id="{4DD6A159-24A9-DCB7-76FE-0BB6F8C0047E}"/>
              </a:ext>
            </a:extLst>
          </p:cNvPr>
          <p:cNvSpPr txBox="1"/>
          <p:nvPr/>
        </p:nvSpPr>
        <p:spPr>
          <a:xfrm>
            <a:off x="8590368" y="4679084"/>
            <a:ext cx="792205" cy="369332"/>
          </a:xfrm>
          <a:prstGeom prst="rect">
            <a:avLst/>
          </a:prstGeom>
          <a:noFill/>
        </p:spPr>
        <p:txBody>
          <a:bodyPr wrap="none" rtlCol="0">
            <a:spAutoFit/>
          </a:bodyPr>
          <a:lstStyle/>
          <a:p>
            <a:pPr algn="ctr"/>
            <a:r>
              <a:rPr lang="en-US" dirty="0"/>
              <a:t>GenAI</a:t>
            </a:r>
          </a:p>
        </p:txBody>
      </p:sp>
      <p:sp>
        <p:nvSpPr>
          <p:cNvPr id="32" name="TextBox 31">
            <a:extLst>
              <a:ext uri="{FF2B5EF4-FFF2-40B4-BE49-F238E27FC236}">
                <a16:creationId xmlns:a16="http://schemas.microsoft.com/office/drawing/2014/main" id="{FAB8F309-F04C-8AA7-8C2C-82ABFD060F86}"/>
              </a:ext>
            </a:extLst>
          </p:cNvPr>
          <p:cNvSpPr txBox="1"/>
          <p:nvPr/>
        </p:nvSpPr>
        <p:spPr>
          <a:xfrm>
            <a:off x="9849511" y="4679084"/>
            <a:ext cx="792205" cy="369332"/>
          </a:xfrm>
          <a:prstGeom prst="rect">
            <a:avLst/>
          </a:prstGeom>
          <a:noFill/>
        </p:spPr>
        <p:txBody>
          <a:bodyPr wrap="none" rtlCol="0">
            <a:spAutoFit/>
          </a:bodyPr>
          <a:lstStyle/>
          <a:p>
            <a:pPr algn="ctr"/>
            <a:r>
              <a:rPr lang="en-US" dirty="0"/>
              <a:t>GenAI</a:t>
            </a:r>
          </a:p>
        </p:txBody>
      </p:sp>
      <p:sp>
        <p:nvSpPr>
          <p:cNvPr id="33" name="Arrow: Right 32">
            <a:extLst>
              <a:ext uri="{FF2B5EF4-FFF2-40B4-BE49-F238E27FC236}">
                <a16:creationId xmlns:a16="http://schemas.microsoft.com/office/drawing/2014/main" id="{90C115D5-1420-D1E4-13AA-AAA8C5C28539}"/>
              </a:ext>
            </a:extLst>
          </p:cNvPr>
          <p:cNvSpPr/>
          <p:nvPr/>
        </p:nvSpPr>
        <p:spPr>
          <a:xfrm>
            <a:off x="5733011" y="3429000"/>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28F85F-1296-C7D5-B7FC-1E8037318DBB}"/>
              </a:ext>
            </a:extLst>
          </p:cNvPr>
          <p:cNvSpPr txBox="1"/>
          <p:nvPr/>
        </p:nvSpPr>
        <p:spPr>
          <a:xfrm>
            <a:off x="5733011" y="3923796"/>
            <a:ext cx="602409" cy="369332"/>
          </a:xfrm>
          <a:prstGeom prst="rect">
            <a:avLst/>
          </a:prstGeom>
          <a:noFill/>
        </p:spPr>
        <p:txBody>
          <a:bodyPr wrap="none" rtlCol="0">
            <a:spAutoFit/>
          </a:bodyPr>
          <a:lstStyle/>
          <a:p>
            <a:pPr algn="ctr"/>
            <a:r>
              <a:rPr lang="en-US" dirty="0"/>
              <a:t>now</a:t>
            </a:r>
          </a:p>
        </p:txBody>
      </p:sp>
    </p:spTree>
    <p:extLst>
      <p:ext uri="{BB962C8B-B14F-4D97-AF65-F5344CB8AC3E}">
        <p14:creationId xmlns:p14="http://schemas.microsoft.com/office/powerpoint/2010/main" val="3224527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01D58-2FC1-E178-69C3-31A027C07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A69CB-FCF2-318D-5AE4-4F08DB087D37}"/>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A5E632D9-D780-E75A-861B-53A32B47CB2E}"/>
              </a:ext>
            </a:extLst>
          </p:cNvPr>
          <p:cNvSpPr>
            <a:spLocks noGrp="1"/>
          </p:cNvSpPr>
          <p:nvPr>
            <p:ph idx="1"/>
          </p:nvPr>
        </p:nvSpPr>
        <p:spPr/>
        <p:txBody>
          <a:bodyPr>
            <a:noAutofit/>
          </a:bodyPr>
          <a:lstStyle/>
          <a:p>
            <a:pPr marL="0" indent="0">
              <a:buNone/>
            </a:pPr>
            <a:r>
              <a:rPr lang="en-US" sz="1800" dirty="0"/>
              <a:t>Junior analyst skills might not be the best way to add value to a team. </a:t>
            </a:r>
          </a:p>
          <a:p>
            <a:pPr marL="0" indent="0">
              <a:buNone/>
            </a:pPr>
            <a:endParaRPr lang="en-US" sz="1800" dirty="0"/>
          </a:p>
          <a:p>
            <a:r>
              <a:rPr lang="en-US" sz="1800" dirty="0"/>
              <a:t>Shift from an emphasis on writing code to using AI to write a first draft for you</a:t>
            </a:r>
          </a:p>
          <a:p>
            <a:pPr lvl="1"/>
            <a:r>
              <a:rPr lang="en-US" sz="1800" dirty="0"/>
              <a:t>Requires a clear understanding of the problem you are trying to solve</a:t>
            </a:r>
          </a:p>
          <a:p>
            <a:pPr lvl="1"/>
            <a:r>
              <a:rPr lang="en-US" sz="1800" dirty="0"/>
              <a:t>Break the problem into discrete tasks </a:t>
            </a:r>
          </a:p>
          <a:p>
            <a:pPr lvl="1"/>
            <a:r>
              <a:rPr lang="en-US" sz="1800" dirty="0"/>
              <a:t>Use appropriate prompts to produce code for each task</a:t>
            </a:r>
          </a:p>
          <a:p>
            <a:pPr lvl="1"/>
            <a:endParaRPr lang="en-US" sz="1800" dirty="0"/>
          </a:p>
          <a:p>
            <a:r>
              <a:rPr lang="en-US" sz="1800" dirty="0"/>
              <a:t>Shift from writing code to designing workflows </a:t>
            </a:r>
          </a:p>
          <a:p>
            <a:pPr lvl="1"/>
            <a:r>
              <a:rPr lang="en-US" sz="1800" dirty="0"/>
              <a:t>Integrate all of the discrete parts into a single coherent workflow</a:t>
            </a:r>
          </a:p>
          <a:p>
            <a:pPr lvl="1"/>
            <a:r>
              <a:rPr lang="en-US" sz="1800" dirty="0"/>
              <a:t>Become skillful at debugging workflows </a:t>
            </a:r>
          </a:p>
          <a:p>
            <a:endParaRPr lang="en-US" sz="1800" dirty="0"/>
          </a:p>
        </p:txBody>
      </p:sp>
    </p:spTree>
    <p:extLst>
      <p:ext uri="{BB962C8B-B14F-4D97-AF65-F5344CB8AC3E}">
        <p14:creationId xmlns:p14="http://schemas.microsoft.com/office/powerpoint/2010/main" val="3290282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7C6-C047-085A-D963-78B214649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4BC9A-0DFF-8B57-9616-C22112C3B54C}"/>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132B5258-306A-09F5-4245-862A32F5AD55}"/>
              </a:ext>
            </a:extLst>
          </p:cNvPr>
          <p:cNvSpPr>
            <a:spLocks noGrp="1"/>
          </p:cNvSpPr>
          <p:nvPr>
            <p:ph idx="1"/>
          </p:nvPr>
        </p:nvSpPr>
        <p:spPr/>
        <p:txBody>
          <a:bodyPr>
            <a:noAutofit/>
          </a:bodyPr>
          <a:lstStyle/>
          <a:p>
            <a:r>
              <a:rPr lang="en-US" sz="1800" dirty="0"/>
              <a:t>Learn to check the accuracy of your own code</a:t>
            </a:r>
          </a:p>
          <a:p>
            <a:endParaRPr lang="en-US" sz="1800" dirty="0"/>
          </a:p>
          <a:p>
            <a:pPr lvl="1"/>
            <a:r>
              <a:rPr lang="en-US" sz="1800" dirty="0"/>
              <a:t>Emphasis on documentation and unit testing </a:t>
            </a:r>
          </a:p>
          <a:p>
            <a:pPr lvl="1"/>
            <a:r>
              <a:rPr lang="en-US" sz="1800" dirty="0"/>
              <a:t>It’s not enough to show your boss the code runs, must also demonstrate that it works as expected</a:t>
            </a:r>
            <a:br>
              <a:rPr lang="en-US" sz="1800" dirty="0"/>
            </a:br>
            <a:endParaRPr lang="en-US" sz="1800" dirty="0"/>
          </a:p>
          <a:p>
            <a:r>
              <a:rPr lang="en-US" sz="1800" dirty="0"/>
              <a:t>Shift from writing a single working script to scaling your work</a:t>
            </a:r>
          </a:p>
          <a:p>
            <a:endParaRPr lang="en-US" sz="1800" dirty="0"/>
          </a:p>
          <a:p>
            <a:pPr lvl="1"/>
            <a:r>
              <a:rPr lang="en-US" sz="1800" dirty="0"/>
              <a:t>Turn a script into a package so code is properly documented, and it can be reused </a:t>
            </a:r>
          </a:p>
          <a:p>
            <a:pPr lvl="1"/>
            <a:r>
              <a:rPr lang="en-US" sz="1800" dirty="0"/>
              <a:t>Eventually be able to architect solutions that others can execute (members of your team or consultants) </a:t>
            </a:r>
          </a:p>
          <a:p>
            <a:pPr lvl="1"/>
            <a:endParaRPr lang="en-US" sz="1800" dirty="0"/>
          </a:p>
          <a:p>
            <a:r>
              <a:rPr lang="en-US" sz="1800" dirty="0"/>
              <a:t>Focus on designing processes and quality control, not specialization. Highly specialized knowledge is easily replaced. The ability to prototype, iterate, and institutionalize the knowledge generated from that process will never be replaceable. </a:t>
            </a:r>
          </a:p>
          <a:p>
            <a:endParaRPr lang="en-US" sz="1800" dirty="0"/>
          </a:p>
        </p:txBody>
      </p:sp>
    </p:spTree>
    <p:extLst>
      <p:ext uri="{BB962C8B-B14F-4D97-AF65-F5344CB8AC3E}">
        <p14:creationId xmlns:p14="http://schemas.microsoft.com/office/powerpoint/2010/main" val="1923577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C9E0-B922-84F9-BA0B-6522BA7AB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3CD05-B1FE-4C85-8CCA-12E5F68B71D9}"/>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77DA927A-AA7E-99F0-345C-6E61DB5A1EEC}"/>
              </a:ext>
            </a:extLst>
          </p:cNvPr>
          <p:cNvSpPr>
            <a:spLocks noGrp="1"/>
          </p:cNvSpPr>
          <p:nvPr>
            <p:ph idx="1"/>
          </p:nvPr>
        </p:nvSpPr>
        <p:spPr/>
        <p:txBody>
          <a:bodyPr>
            <a:normAutofit/>
          </a:bodyPr>
          <a:lstStyle/>
          <a:p>
            <a:r>
              <a:rPr lang="en-US" sz="1800" dirty="0"/>
              <a:t>The goal is to use the time you gain in mastering syntax and writing first drafts of code to practice higher-level skills </a:t>
            </a:r>
            <a:br>
              <a:rPr lang="en-US" sz="1800" dirty="0"/>
            </a:br>
            <a:endParaRPr lang="en-US" sz="1800" dirty="0"/>
          </a:p>
          <a:p>
            <a:r>
              <a:rPr lang="en-US" sz="1800" dirty="0"/>
              <a:t>You still need to learn what the code means and how it works! You just don’t have to memorize all of the functions and arguments yourself. </a:t>
            </a:r>
            <a:br>
              <a:rPr lang="en-US" sz="1800" dirty="0"/>
            </a:br>
            <a:endParaRPr lang="en-US" sz="1800" dirty="0"/>
          </a:p>
          <a:p>
            <a:r>
              <a:rPr lang="en-US" sz="1800" dirty="0"/>
              <a:t>Instead of thinking at the syntax level (which functions do I need) you should be thinking at the workflow level (what problem am I trying to solve, what does the final deliverable look like, and can I work backwards to identify all discrete steps in the solution?). </a:t>
            </a:r>
            <a:br>
              <a:rPr lang="en-US" sz="1800" dirty="0"/>
            </a:br>
            <a:endParaRPr lang="en-US" sz="1800" dirty="0"/>
          </a:p>
          <a:p>
            <a:r>
              <a:rPr lang="en-US" sz="1800" dirty="0"/>
              <a:t>Learning to write pseudocode is analogous to good prompt engineering – they both operate at a similar level of abstraction. </a:t>
            </a:r>
          </a:p>
          <a:p>
            <a:endParaRPr lang="en-US" sz="1800" dirty="0"/>
          </a:p>
        </p:txBody>
      </p:sp>
    </p:spTree>
    <p:extLst>
      <p:ext uri="{BB962C8B-B14F-4D97-AF65-F5344CB8AC3E}">
        <p14:creationId xmlns:p14="http://schemas.microsoft.com/office/powerpoint/2010/main" val="210129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a:extLst>
              <a:ext uri="{FF2B5EF4-FFF2-40B4-BE49-F238E27FC236}">
                <a16:creationId xmlns:a16="http://schemas.microsoft.com/office/drawing/2014/main" id="{100FEA9D-A286-28DD-ABC0-88732873F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74" b="2743"/>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3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DF528-6FA0-7323-E54A-EB4F3A1D3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86703-03C5-7257-7B11-ED6F6AE5B625}"/>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9CBE2842-74F3-7C87-E1CD-3C1D363B46F3}"/>
              </a:ext>
            </a:extLst>
          </p:cNvPr>
          <p:cNvSpPr>
            <a:spLocks noGrp="1"/>
          </p:cNvSpPr>
          <p:nvPr>
            <p:ph idx="1"/>
          </p:nvPr>
        </p:nvSpPr>
        <p:spPr>
          <a:xfrm>
            <a:off x="959004" y="1825625"/>
            <a:ext cx="10394795" cy="4351338"/>
          </a:xfrm>
        </p:spPr>
        <p:txBody>
          <a:bodyPr>
            <a:normAutofit lnSpcReduction="10000"/>
          </a:bodyPr>
          <a:lstStyle/>
          <a:p>
            <a:pPr marL="0" indent="0">
              <a:buNone/>
            </a:pPr>
            <a:r>
              <a:rPr lang="en-US" sz="2400" b="1" dirty="0"/>
              <a:t>AI makes A LOT of mistakes. </a:t>
            </a:r>
            <a:r>
              <a:rPr lang="en-US" sz="2400" dirty="0"/>
              <a:t>Never take a solution at face value. </a:t>
            </a:r>
          </a:p>
          <a:p>
            <a:pPr marL="0" indent="0">
              <a:buNone/>
            </a:pPr>
            <a:endParaRPr lang="en-US" sz="2400" dirty="0"/>
          </a:p>
          <a:p>
            <a:pPr marL="0" indent="0">
              <a:buNone/>
            </a:pPr>
            <a:r>
              <a:rPr lang="en-US" sz="2400" dirty="0"/>
              <a:t>Any code written by humans or by AI should be stress-tested to ensure it is working as expected. You need to learn how to write unit tests for your code. </a:t>
            </a:r>
          </a:p>
          <a:p>
            <a:pPr marL="0" indent="0">
              <a:buNone/>
            </a:pPr>
            <a:endParaRPr lang="en-US" sz="2400" dirty="0"/>
          </a:p>
          <a:p>
            <a:pPr marL="0" indent="0">
              <a:buNone/>
            </a:pPr>
            <a:r>
              <a:rPr lang="en-US" sz="2400" dirty="0"/>
              <a:t>The way a unit test is created, independent of running any code, demonstrates whether you understand the problem. </a:t>
            </a:r>
          </a:p>
          <a:p>
            <a:pPr marL="0" indent="0">
              <a:buNone/>
            </a:pPr>
            <a:endParaRPr lang="en-US" sz="2400" dirty="0"/>
          </a:p>
          <a:p>
            <a:pPr marL="0" indent="0">
              <a:buNone/>
            </a:pPr>
            <a:r>
              <a:rPr lang="en-US" sz="2400" dirty="0"/>
              <a:t>Executing unit tests ensure the code is working as expected AND is also robust to real world cases (for example, data contains special values or inputs are the wrong data type). </a:t>
            </a:r>
          </a:p>
        </p:txBody>
      </p:sp>
    </p:spTree>
    <p:extLst>
      <p:ext uri="{BB962C8B-B14F-4D97-AF65-F5344CB8AC3E}">
        <p14:creationId xmlns:p14="http://schemas.microsoft.com/office/powerpoint/2010/main" val="3526256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AFB1-9781-7A14-2838-F52C5C6C34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5DCB1-E74A-32B3-4962-F1F03D4542B7}"/>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E78462A8-EAD1-0A1C-2FCF-5A407A00D18A}"/>
              </a:ext>
            </a:extLst>
          </p:cNvPr>
          <p:cNvSpPr>
            <a:spLocks noGrp="1"/>
          </p:cNvSpPr>
          <p:nvPr>
            <p:ph idx="1"/>
          </p:nvPr>
        </p:nvSpPr>
        <p:spPr/>
        <p:txBody>
          <a:bodyPr>
            <a:normAutofit/>
          </a:bodyPr>
          <a:lstStyle/>
          <a:p>
            <a:pPr marL="0" indent="0">
              <a:buNone/>
            </a:pPr>
            <a:r>
              <a:rPr lang="en-US" sz="2400" b="1" dirty="0"/>
              <a:t>You still need to learn what the code means and how it works! </a:t>
            </a:r>
            <a:r>
              <a:rPr lang="en-US" sz="2400" dirty="0"/>
              <a:t>You just don’t have to memorize all of the functions and arguments yourself. </a:t>
            </a:r>
            <a:br>
              <a:rPr lang="en-US" sz="2400" dirty="0"/>
            </a:br>
            <a:br>
              <a:rPr lang="en-US" sz="2400" dirty="0"/>
            </a:br>
            <a:r>
              <a:rPr lang="en-US" sz="2400" dirty="0"/>
              <a:t>Rule of thumb: if you don’t understand what your code is doing, then don’t give it to your boss or sell it to your client (also don’t turn in assignments with code you don’t understand). </a:t>
            </a:r>
            <a:br>
              <a:rPr lang="en-US" sz="2400" dirty="0"/>
            </a:br>
            <a:br>
              <a:rPr lang="en-US" sz="2400" dirty="0"/>
            </a:br>
            <a:r>
              <a:rPr lang="en-US" sz="2400" dirty="0"/>
              <a:t>AI is good at creating first drafts quickly, but it rarely gets it right the first time. You need to review the code, which requires you to understand the code. </a:t>
            </a:r>
          </a:p>
        </p:txBody>
      </p:sp>
    </p:spTree>
    <p:extLst>
      <p:ext uri="{BB962C8B-B14F-4D97-AF65-F5344CB8AC3E}">
        <p14:creationId xmlns:p14="http://schemas.microsoft.com/office/powerpoint/2010/main" val="3919316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2" name="Rectangle 109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e Chinese symbol for the word &quot;Crisis&quot; is &quot;Danger &amp; Opportunity&quot; .">
            <a:extLst>
              <a:ext uri="{FF2B5EF4-FFF2-40B4-BE49-F238E27FC236}">
                <a16:creationId xmlns:a16="http://schemas.microsoft.com/office/drawing/2014/main" id="{1E243038-5FD4-5088-EB7B-F29CF1F805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621675" y="1318564"/>
            <a:ext cx="6589537" cy="4217303"/>
          </a:xfrm>
          <a:prstGeom prst="rect">
            <a:avLst/>
          </a:prstGeom>
          <a:noFill/>
          <a:extLst>
            <a:ext uri="{909E8E84-426E-40DD-AFC4-6F175D3DCCD1}">
              <a14:hiddenFill xmlns:a14="http://schemas.microsoft.com/office/drawing/2010/main">
                <a:solidFill>
                  <a:srgbClr val="FFFFFF"/>
                </a:solidFill>
              </a14:hiddenFill>
            </a:ext>
          </a:extLst>
        </p:spPr>
      </p:pic>
      <p:sp>
        <p:nvSpPr>
          <p:cNvPr id="1094" name="Right Triangle 109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6" name="Rectangle 109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E48F5-D167-191F-ACAB-EC027B4CEBE6}"/>
              </a:ext>
            </a:extLst>
          </p:cNvPr>
          <p:cNvSpPr>
            <a:spLocks noGrp="1"/>
          </p:cNvSpPr>
          <p:nvPr>
            <p:ph type="title"/>
          </p:nvPr>
        </p:nvSpPr>
        <p:spPr>
          <a:xfrm>
            <a:off x="7832887" y="416698"/>
            <a:ext cx="3417270" cy="3125746"/>
          </a:xfrm>
        </p:spPr>
        <p:txBody>
          <a:bodyPr vert="horz" lIns="91440" tIns="45720" rIns="91440" bIns="45720" rtlCol="0" anchor="b">
            <a:normAutofit fontScale="90000"/>
          </a:bodyPr>
          <a:lstStyle/>
          <a:p>
            <a:r>
              <a:rPr lang="en-US" kern="1200" dirty="0">
                <a:solidFill>
                  <a:schemeClr val="tx1"/>
                </a:solidFill>
                <a:latin typeface="Impact" panose="020B0806030902050204" pitchFamily="34" charset="0"/>
              </a:rPr>
              <a:t>Thriving in Chaotic Job Markets</a:t>
            </a:r>
          </a:p>
        </p:txBody>
      </p:sp>
      <p:sp>
        <p:nvSpPr>
          <p:cNvPr id="3" name="Text Placeholder 2">
            <a:extLst>
              <a:ext uri="{FF2B5EF4-FFF2-40B4-BE49-F238E27FC236}">
                <a16:creationId xmlns:a16="http://schemas.microsoft.com/office/drawing/2014/main" id="{442C2E31-33E2-120B-68BE-21F802E3D83E}"/>
              </a:ext>
            </a:extLst>
          </p:cNvPr>
          <p:cNvSpPr>
            <a:spLocks noGrp="1"/>
          </p:cNvSpPr>
          <p:nvPr>
            <p:ph type="body" idx="1"/>
          </p:nvPr>
        </p:nvSpPr>
        <p:spPr>
          <a:xfrm>
            <a:off x="1472872" y="5535867"/>
            <a:ext cx="5171281" cy="762618"/>
          </a:xfrm>
        </p:spPr>
        <p:txBody>
          <a:bodyPr vert="horz" lIns="91440" tIns="45720" rIns="91440" bIns="45720" rtlCol="0" anchor="t">
            <a:normAutofit/>
          </a:bodyPr>
          <a:lstStyle/>
          <a:p>
            <a:pPr algn="ctr"/>
            <a:r>
              <a:rPr lang="en-US" sz="1600" kern="1200" dirty="0">
                <a:solidFill>
                  <a:schemeClr val="tx1">
                    <a:lumMod val="75000"/>
                    <a:lumOff val="25000"/>
                  </a:schemeClr>
                </a:solidFill>
                <a:latin typeface="Euphemia" panose="020B0503040102020104" pitchFamily="34" charset="0"/>
                <a:cs typeface="EucrosiaUPC" panose="020B0502040204020203" pitchFamily="18" charset="-34"/>
              </a:rPr>
              <a:t>When written in Chinese, the word 'crisis' is composed of two characters—one represents danger and the other represents opportunity. ~ JFK</a:t>
            </a:r>
          </a:p>
        </p:txBody>
      </p:sp>
    </p:spTree>
    <p:extLst>
      <p:ext uri="{BB962C8B-B14F-4D97-AF65-F5344CB8AC3E}">
        <p14:creationId xmlns:p14="http://schemas.microsoft.com/office/powerpoint/2010/main" val="2113232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3C427E-EED1-6990-7E4F-C73D64DC71B5}"/>
              </a:ext>
            </a:extLst>
          </p:cNvPr>
          <p:cNvSpPr txBox="1"/>
          <p:nvPr/>
        </p:nvSpPr>
        <p:spPr>
          <a:xfrm>
            <a:off x="2435147" y="1301119"/>
            <a:ext cx="7321705" cy="3508653"/>
          </a:xfrm>
          <a:prstGeom prst="rect">
            <a:avLst/>
          </a:prstGeom>
          <a:noFill/>
        </p:spPr>
        <p:txBody>
          <a:bodyPr wrap="square">
            <a:spAutoFit/>
          </a:bodyPr>
          <a:lstStyle/>
          <a:p>
            <a:pPr>
              <a:buNone/>
            </a:pPr>
            <a:r>
              <a:rPr lang="en-US" sz="3600" dirty="0">
                <a:latin typeface="Impact" panose="020B0806030902050204" pitchFamily="34" charset="0"/>
              </a:rPr>
              <a:t>Cultivate an Adaptive Identity</a:t>
            </a:r>
          </a:p>
          <a:p>
            <a:pPr>
              <a:buNone/>
            </a:pPr>
            <a:endParaRPr lang="en-US" dirty="0"/>
          </a:p>
          <a:p>
            <a:pPr>
              <a:buNone/>
            </a:pPr>
            <a:endParaRPr lang="en-US" dirty="0"/>
          </a:p>
          <a:p>
            <a:pPr>
              <a:buNone/>
            </a:pPr>
            <a:r>
              <a:rPr lang="en-US" sz="2400" dirty="0"/>
              <a:t>Instead of thinking</a:t>
            </a:r>
            <a:r>
              <a:rPr lang="en-US" sz="2800" dirty="0"/>
              <a:t>:   </a:t>
            </a:r>
            <a:r>
              <a:rPr lang="en-US" sz="2800" dirty="0">
                <a:latin typeface="Impact" panose="020B0806030902050204" pitchFamily="34" charset="0"/>
              </a:rPr>
              <a:t> </a:t>
            </a:r>
            <a:r>
              <a:rPr lang="en-US" sz="2000" spc="100" dirty="0">
                <a:latin typeface="Impact" panose="020B0806030902050204" pitchFamily="34" charset="0"/>
              </a:rPr>
              <a:t>“I am a data scientist” </a:t>
            </a:r>
          </a:p>
          <a:p>
            <a:pPr>
              <a:buNone/>
            </a:pPr>
            <a:endParaRPr lang="en-US" dirty="0"/>
          </a:p>
          <a:p>
            <a:pPr>
              <a:buNone/>
            </a:pPr>
            <a:endParaRPr lang="en-US" dirty="0"/>
          </a:p>
          <a:p>
            <a:pPr>
              <a:buNone/>
            </a:pPr>
            <a:r>
              <a:rPr lang="en-US" sz="2400" dirty="0"/>
              <a:t>Think:  </a:t>
            </a:r>
            <a:r>
              <a:rPr lang="en-US" sz="2800" dirty="0"/>
              <a:t> </a:t>
            </a:r>
            <a:r>
              <a:rPr lang="en-US" sz="2000" spc="100" dirty="0">
                <a:latin typeface="Impact" panose="020B0806030902050204" pitchFamily="34" charset="0"/>
              </a:rPr>
              <a:t>“I help people make better decisions with evidence” </a:t>
            </a:r>
          </a:p>
          <a:p>
            <a:pPr>
              <a:buNone/>
            </a:pPr>
            <a:endParaRPr lang="en-US" dirty="0"/>
          </a:p>
          <a:p>
            <a:pPr>
              <a:buNone/>
            </a:pPr>
            <a:endParaRPr lang="en-US" sz="2000" dirty="0"/>
          </a:p>
          <a:p>
            <a:pPr>
              <a:buNone/>
            </a:pPr>
            <a:r>
              <a:rPr lang="en-US" sz="2000" dirty="0"/>
              <a:t>That framing makes it easier to evolve as tools and labels change.</a:t>
            </a:r>
          </a:p>
        </p:txBody>
      </p:sp>
    </p:spTree>
    <p:extLst>
      <p:ext uri="{BB962C8B-B14F-4D97-AF65-F5344CB8AC3E}">
        <p14:creationId xmlns:p14="http://schemas.microsoft.com/office/powerpoint/2010/main" val="3658247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12ECF8-FD8C-443A-FA5B-CC70227F9984}"/>
              </a:ext>
            </a:extLst>
          </p:cNvPr>
          <p:cNvSpPr txBox="1"/>
          <p:nvPr/>
        </p:nvSpPr>
        <p:spPr>
          <a:xfrm>
            <a:off x="2422603" y="1049986"/>
            <a:ext cx="6654490" cy="3970318"/>
          </a:xfrm>
          <a:prstGeom prst="rect">
            <a:avLst/>
          </a:prstGeom>
          <a:noFill/>
        </p:spPr>
        <p:txBody>
          <a:bodyPr wrap="square">
            <a:spAutoFit/>
          </a:bodyPr>
          <a:lstStyle/>
          <a:p>
            <a:pPr>
              <a:buNone/>
            </a:pPr>
            <a:r>
              <a:rPr lang="en-US" sz="3600" dirty="0">
                <a:latin typeface="Impact" panose="020B0806030902050204" pitchFamily="34" charset="0"/>
              </a:rPr>
              <a:t>Focus on Durable Skills, Not Tools</a:t>
            </a:r>
          </a:p>
          <a:p>
            <a:endParaRPr lang="en-US" dirty="0"/>
          </a:p>
          <a:p>
            <a:pPr marL="285750" indent="-285750">
              <a:buFont typeface="Arial" panose="020B0604020202020204" pitchFamily="34" charset="0"/>
              <a:buChar char="•"/>
            </a:pPr>
            <a:r>
              <a:rPr lang="en-US" dirty="0"/>
              <a:t>Tools (R, Python, SQL, TensorFlow) will come and go. What sticks is </a:t>
            </a:r>
            <a:r>
              <a:rPr lang="en-US" i="1" dirty="0"/>
              <a:t>how you think about problems</a:t>
            </a:r>
            <a:r>
              <a:rPr lang="en-US" dirty="0"/>
              <a:t>:</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Framing good questions.</a:t>
            </a:r>
          </a:p>
          <a:p>
            <a:pPr marL="742950" lvl="1" indent="-285750">
              <a:buFont typeface="Arial" panose="020B0604020202020204" pitchFamily="34" charset="0"/>
              <a:buChar char="•"/>
            </a:pPr>
            <a:r>
              <a:rPr lang="en-US" dirty="0"/>
              <a:t>Understanding data-generating processes.</a:t>
            </a:r>
          </a:p>
          <a:p>
            <a:pPr marL="742950" lvl="1" indent="-285750">
              <a:buFont typeface="Arial" panose="020B0604020202020204" pitchFamily="34" charset="0"/>
              <a:buChar char="•"/>
            </a:pPr>
            <a:r>
              <a:rPr lang="en-US" dirty="0"/>
              <a:t>Statistical reasoning.</a:t>
            </a:r>
          </a:p>
          <a:p>
            <a:pPr marL="742950" lvl="1" indent="-285750">
              <a:buFont typeface="Arial" panose="020B0604020202020204" pitchFamily="34" charset="0"/>
              <a:buChar char="•"/>
            </a:pPr>
            <a:r>
              <a:rPr lang="en-US" dirty="0"/>
              <a:t>Communicating uncertainty.</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people who mastered </a:t>
            </a:r>
            <a:r>
              <a:rPr lang="en-US" b="1" dirty="0"/>
              <a:t>data modeling and experimental design</a:t>
            </a:r>
            <a:r>
              <a:rPr lang="en-US" dirty="0"/>
              <a:t> decades ago are still relevant, even if their FORTRAN code is ancient history.</a:t>
            </a:r>
          </a:p>
        </p:txBody>
      </p:sp>
    </p:spTree>
    <p:extLst>
      <p:ext uri="{BB962C8B-B14F-4D97-AF65-F5344CB8AC3E}">
        <p14:creationId xmlns:p14="http://schemas.microsoft.com/office/powerpoint/2010/main" val="2947789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3BF462-4E5E-D81F-639D-B9A30F0A22B5}"/>
              </a:ext>
            </a:extLst>
          </p:cNvPr>
          <p:cNvSpPr txBox="1"/>
          <p:nvPr/>
        </p:nvSpPr>
        <p:spPr>
          <a:xfrm>
            <a:off x="3048930" y="920581"/>
            <a:ext cx="6094140" cy="4801314"/>
          </a:xfrm>
          <a:prstGeom prst="rect">
            <a:avLst/>
          </a:prstGeom>
          <a:noFill/>
        </p:spPr>
        <p:txBody>
          <a:bodyPr wrap="square">
            <a:spAutoFit/>
          </a:bodyPr>
          <a:lstStyle>
            <a:defPPr>
              <a:defRPr lang="en-US"/>
            </a:defPPr>
            <a:lvl1pPr>
              <a:buNone/>
              <a:defRPr sz="3600">
                <a:latin typeface="Impact" panose="020B0806030902050204" pitchFamily="34" charset="0"/>
              </a:defRPr>
            </a:lvl1pPr>
            <a:lvl2pPr marL="742950" lvl="1" indent="-285750">
              <a:buFont typeface="Arial" panose="020B0604020202020204" pitchFamily="34" charset="0"/>
              <a:buChar char="•"/>
            </a:lvl2pPr>
          </a:lstStyle>
          <a:p>
            <a:r>
              <a:rPr lang="en-US" dirty="0"/>
              <a:t>Climb Up the Value Stack</a:t>
            </a:r>
          </a:p>
          <a:p>
            <a:endParaRPr lang="en-US" sz="1800" dirty="0">
              <a:latin typeface="+mj-lt"/>
            </a:endParaRPr>
          </a:p>
          <a:p>
            <a:r>
              <a:rPr lang="en-US" sz="1800" dirty="0">
                <a:latin typeface="+mj-lt"/>
              </a:rPr>
              <a:t>Low-level tasks (cleaning, basic analysis, even coding) will get automated. What’s harder to automate is judgment:</a:t>
            </a:r>
          </a:p>
          <a:p>
            <a:endParaRPr lang="en-US" sz="1800" dirty="0">
              <a:latin typeface="+mj-lt"/>
            </a:endParaRPr>
          </a:p>
          <a:p>
            <a:pPr lvl="1"/>
            <a:r>
              <a:rPr lang="en-US" dirty="0"/>
              <a:t>Choosing which problems matter.</a:t>
            </a:r>
          </a:p>
          <a:p>
            <a:pPr lvl="1"/>
            <a:r>
              <a:rPr lang="en-US" dirty="0"/>
              <a:t>Translating results into business, policy, or scientific decisions.</a:t>
            </a:r>
          </a:p>
          <a:p>
            <a:pPr lvl="1"/>
            <a:r>
              <a:rPr lang="en-US" dirty="0"/>
              <a:t>Weighing tradeoffs and ethics.</a:t>
            </a:r>
          </a:p>
          <a:p>
            <a:pPr lvl="1"/>
            <a:endParaRPr lang="en-US" dirty="0"/>
          </a:p>
          <a:p>
            <a:r>
              <a:rPr lang="en-US" sz="1800" dirty="0">
                <a:latin typeface="+mj-lt"/>
              </a:rPr>
              <a:t>In short: </a:t>
            </a:r>
          </a:p>
          <a:p>
            <a:endParaRPr lang="en-US" sz="1800" dirty="0">
              <a:latin typeface="+mj-lt"/>
            </a:endParaRPr>
          </a:p>
          <a:p>
            <a:pPr lvl="1"/>
            <a:r>
              <a:rPr lang="en-US" dirty="0"/>
              <a:t>don’t compete with the machine on speed — compete on interpretation, creativity, and wisdom.</a:t>
            </a:r>
          </a:p>
          <a:p>
            <a:pPr lvl="1"/>
            <a:r>
              <a:rPr lang="en-US" dirty="0"/>
              <a:t>don’t compete with other people on expertise, compete on process</a:t>
            </a:r>
          </a:p>
        </p:txBody>
      </p:sp>
    </p:spTree>
    <p:extLst>
      <p:ext uri="{BB962C8B-B14F-4D97-AF65-F5344CB8AC3E}">
        <p14:creationId xmlns:p14="http://schemas.microsoft.com/office/powerpoint/2010/main" val="3947854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E07449-F46F-B090-FB33-814467E3C593}"/>
              </a:ext>
            </a:extLst>
          </p:cNvPr>
          <p:cNvSpPr txBox="1"/>
          <p:nvPr/>
        </p:nvSpPr>
        <p:spPr>
          <a:xfrm>
            <a:off x="3048930" y="1128044"/>
            <a:ext cx="6094140" cy="3693319"/>
          </a:xfrm>
          <a:prstGeom prst="rect">
            <a:avLst/>
          </a:prstGeom>
          <a:noFill/>
        </p:spPr>
        <p:txBody>
          <a:bodyPr wrap="square">
            <a:spAutoFit/>
          </a:bodyPr>
          <a:lstStyle/>
          <a:p>
            <a:pPr>
              <a:buNone/>
            </a:pPr>
            <a:r>
              <a:rPr lang="en-US" sz="3600" dirty="0">
                <a:latin typeface="Impact" panose="020B0806030902050204" pitchFamily="34" charset="0"/>
              </a:rPr>
              <a:t>Develop “Glue” Abilities</a:t>
            </a:r>
          </a:p>
          <a:p>
            <a:pPr>
              <a:buNone/>
            </a:pPr>
            <a:endParaRPr lang="en-US" b="1" dirty="0"/>
          </a:p>
          <a:p>
            <a:pPr>
              <a:buNone/>
            </a:pPr>
            <a:r>
              <a:rPr lang="en-US" dirty="0"/>
              <a:t>Industries in upheaval create </a:t>
            </a:r>
            <a:r>
              <a:rPr lang="en-US" i="1" dirty="0"/>
              <a:t>interfaces</a:t>
            </a:r>
            <a:r>
              <a:rPr lang="en-US" dirty="0"/>
              <a:t> where opportunities bloom:</a:t>
            </a:r>
          </a:p>
          <a:p>
            <a:pPr>
              <a:buNone/>
            </a:pPr>
            <a:endParaRPr lang="en-US" dirty="0"/>
          </a:p>
          <a:p>
            <a:pPr marL="285750" indent="-285750">
              <a:buFont typeface="Arial" panose="020B0604020202020204" pitchFamily="34" charset="0"/>
              <a:buChar char="•"/>
            </a:pPr>
            <a:r>
              <a:rPr lang="en-US" dirty="0"/>
              <a:t>Bridging technical people and decision-makers.</a:t>
            </a:r>
          </a:p>
          <a:p>
            <a:pPr marL="285750" indent="-285750">
              <a:buFont typeface="Arial" panose="020B0604020202020204" pitchFamily="34" charset="0"/>
              <a:buChar char="•"/>
            </a:pPr>
            <a:r>
              <a:rPr lang="en-US" dirty="0"/>
              <a:t>Connecting messy real-world domains (healthcare, energy, nonprofits) to abstract modeling.</a:t>
            </a:r>
          </a:p>
          <a:p>
            <a:pPr marL="285750" indent="-285750">
              <a:buFont typeface="Arial" panose="020B0604020202020204" pitchFamily="34" charset="0"/>
              <a:buChar char="•"/>
            </a:pPr>
            <a:r>
              <a:rPr lang="en-US" dirty="0"/>
              <a:t>Being the person who can explain complex models to a skeptical regulator or board.</a:t>
            </a:r>
          </a:p>
          <a:p>
            <a:pPr marL="285750" indent="-285750">
              <a:buFont typeface="Arial" panose="020B0604020202020204" pitchFamily="34" charset="0"/>
              <a:buChar char="•"/>
            </a:pPr>
            <a:r>
              <a:rPr lang="en-US" dirty="0"/>
              <a:t>These “translator” roles become linchpins when tech is moving too fast for most people to follow.</a:t>
            </a:r>
          </a:p>
        </p:txBody>
      </p:sp>
    </p:spTree>
    <p:extLst>
      <p:ext uri="{BB962C8B-B14F-4D97-AF65-F5344CB8AC3E}">
        <p14:creationId xmlns:p14="http://schemas.microsoft.com/office/powerpoint/2010/main" val="409661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1DD575-0A8A-8942-0424-F855F4A8C7EB}"/>
              </a:ext>
            </a:extLst>
          </p:cNvPr>
          <p:cNvSpPr txBox="1"/>
          <p:nvPr/>
        </p:nvSpPr>
        <p:spPr>
          <a:xfrm>
            <a:off x="3048930" y="1233090"/>
            <a:ext cx="6094140" cy="4524315"/>
          </a:xfrm>
          <a:prstGeom prst="rect">
            <a:avLst/>
          </a:prstGeom>
          <a:noFill/>
        </p:spPr>
        <p:txBody>
          <a:bodyPr wrap="square">
            <a:spAutoFit/>
          </a:bodyPr>
          <a:lstStyle/>
          <a:p>
            <a:pPr>
              <a:buNone/>
            </a:pPr>
            <a:r>
              <a:rPr lang="en-US" sz="3600" dirty="0">
                <a:latin typeface="Impact" panose="020B0806030902050204" pitchFamily="34" charset="0"/>
              </a:rPr>
              <a:t>Watch for Structural Shifts in Opportunity</a:t>
            </a:r>
          </a:p>
          <a:p>
            <a:pPr>
              <a:buNone/>
            </a:pPr>
            <a:endParaRPr lang="en-US" sz="3600" dirty="0">
              <a:latin typeface="Impact" panose="020B0806030902050204" pitchFamily="34" charset="0"/>
            </a:endParaRPr>
          </a:p>
          <a:p>
            <a:pPr marL="285750" indent="-285750">
              <a:buFont typeface="Arial" panose="020B0604020202020204" pitchFamily="34" charset="0"/>
              <a:buChar char="•"/>
            </a:pPr>
            <a:r>
              <a:rPr lang="en-US" dirty="0"/>
              <a:t>As tools democratize, </a:t>
            </a:r>
            <a:r>
              <a:rPr lang="en-US" i="1" dirty="0"/>
              <a:t>supply of analysts grows</a:t>
            </a:r>
            <a:r>
              <a:rPr lang="en-US" dirty="0"/>
              <a:t>, so wages for routine work may compress.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a:t>
            </a:r>
            <a:r>
              <a:rPr lang="en-US" i="1" dirty="0"/>
              <a:t>demand for domain-specific insight grows</a:t>
            </a:r>
            <a:r>
              <a:rPr lang="en-US" dirty="0"/>
              <a:t>. Example: climate modelers, genomics analysts, or nonprofit data scientists who understand both data and context.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 an eye on where scarcity </a:t>
            </a:r>
            <a:r>
              <a:rPr lang="en-US" i="1" dirty="0"/>
              <a:t>moves next</a:t>
            </a:r>
            <a:r>
              <a:rPr lang="en-US" dirty="0"/>
              <a:t>: it won’t be raw modeling skill; it may be </a:t>
            </a:r>
            <a:r>
              <a:rPr lang="en-US" b="1" dirty="0"/>
              <a:t>interpretive skill, governance, or sector-specific expertise</a:t>
            </a:r>
            <a:r>
              <a:rPr lang="en-US" dirty="0"/>
              <a:t>.</a:t>
            </a:r>
          </a:p>
        </p:txBody>
      </p:sp>
    </p:spTree>
    <p:extLst>
      <p:ext uri="{BB962C8B-B14F-4D97-AF65-F5344CB8AC3E}">
        <p14:creationId xmlns:p14="http://schemas.microsoft.com/office/powerpoint/2010/main" val="4079424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EBEDB7-A204-6D1F-2A15-945BB4E093BB}"/>
              </a:ext>
            </a:extLst>
          </p:cNvPr>
          <p:cNvSpPr txBox="1"/>
          <p:nvPr/>
        </p:nvSpPr>
        <p:spPr>
          <a:xfrm>
            <a:off x="3048930" y="1355754"/>
            <a:ext cx="6094140" cy="3970318"/>
          </a:xfrm>
          <a:prstGeom prst="rect">
            <a:avLst/>
          </a:prstGeom>
          <a:noFill/>
        </p:spPr>
        <p:txBody>
          <a:bodyPr wrap="square">
            <a:spAutoFit/>
          </a:bodyPr>
          <a:lstStyle/>
          <a:p>
            <a:r>
              <a:rPr lang="en-US" sz="3600" dirty="0">
                <a:latin typeface="Impact" panose="020B0806030902050204" pitchFamily="34" charset="0"/>
              </a:rPr>
              <a:t>Think Portfolio, Not Ladder</a:t>
            </a:r>
          </a:p>
          <a:p>
            <a:pPr>
              <a:buNone/>
            </a:pPr>
            <a:endParaRPr lang="en-US" dirty="0"/>
          </a:p>
          <a:p>
            <a:pPr>
              <a:buNone/>
            </a:pPr>
            <a:r>
              <a:rPr lang="en-US" dirty="0"/>
              <a:t>Your mentors may have climbed a straight ladder: junior analyst → senior analyst → director. In turbulent fields, ladders wobble. A safer bet is a </a:t>
            </a:r>
            <a:r>
              <a:rPr lang="en-US" b="1" dirty="0"/>
              <a:t>portfolio of projects</a:t>
            </a:r>
            <a:r>
              <a:rPr lang="en-US" dirty="0"/>
              <a:t>:</a:t>
            </a:r>
          </a:p>
          <a:p>
            <a:pPr>
              <a:buNone/>
            </a:pPr>
            <a:endParaRPr lang="en-US" dirty="0"/>
          </a:p>
          <a:p>
            <a:pPr marL="285750" indent="-285750">
              <a:buFont typeface="Arial" panose="020B0604020202020204" pitchFamily="34" charset="0"/>
              <a:buChar char="•"/>
            </a:pPr>
            <a:r>
              <a:rPr lang="en-US" dirty="0"/>
              <a:t>Build things, publish analyses, contribute to open-source, collaborate widely.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builds resilience, reputation, and optionality.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closer to how designers or entrepreneurs build careers than to traditional corporate paths.</a:t>
            </a:r>
          </a:p>
        </p:txBody>
      </p:sp>
    </p:spTree>
    <p:extLst>
      <p:ext uri="{BB962C8B-B14F-4D97-AF65-F5344CB8AC3E}">
        <p14:creationId xmlns:p14="http://schemas.microsoft.com/office/powerpoint/2010/main" val="304502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70F4-BDFD-46FB-91C5-0000A1F40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7412D-229B-F9F4-4085-78AF605E57C0}"/>
              </a:ext>
            </a:extLst>
          </p:cNvPr>
          <p:cNvSpPr>
            <a:spLocks noGrp="1"/>
          </p:cNvSpPr>
          <p:nvPr>
            <p:ph type="title"/>
          </p:nvPr>
        </p:nvSpPr>
        <p:spPr/>
        <p:txBody>
          <a:bodyPr/>
          <a:lstStyle/>
          <a:p>
            <a:r>
              <a:rPr lang="en-US" dirty="0">
                <a:latin typeface="Impact" panose="020B0806030902050204" pitchFamily="34" charset="0"/>
              </a:rPr>
              <a:t>What is a Computer?</a:t>
            </a:r>
          </a:p>
        </p:txBody>
      </p:sp>
      <p:sp>
        <p:nvSpPr>
          <p:cNvPr id="3" name="Content Placeholder 2">
            <a:extLst>
              <a:ext uri="{FF2B5EF4-FFF2-40B4-BE49-F238E27FC236}">
                <a16:creationId xmlns:a16="http://schemas.microsoft.com/office/drawing/2014/main" id="{D19D62AA-B58A-9343-77E0-180AD62CEEE0}"/>
              </a:ext>
            </a:extLst>
          </p:cNvPr>
          <p:cNvSpPr>
            <a:spLocks noGrp="1"/>
          </p:cNvSpPr>
          <p:nvPr>
            <p:ph idx="1"/>
          </p:nvPr>
        </p:nvSpPr>
        <p:spPr/>
        <p:txBody>
          <a:bodyPr>
            <a:normAutofit/>
          </a:bodyPr>
          <a:lstStyle/>
          <a:p>
            <a:r>
              <a:rPr lang="en-US" b="1" dirty="0"/>
              <a:t>ORIGINAL: </a:t>
            </a:r>
            <a:r>
              <a:rPr lang="en-US" dirty="0"/>
              <a:t>one who computes, or </a:t>
            </a:r>
            <a:r>
              <a:rPr lang="en-US" u="sng" dirty="0"/>
              <a:t>a mathematically skilled individual</a:t>
            </a:r>
            <a:r>
              <a:rPr lang="en-US" dirty="0"/>
              <a:t> that can solve complex numeric problems </a:t>
            </a:r>
            <a:br>
              <a:rPr lang="en-US" dirty="0"/>
            </a:br>
            <a:endParaRPr lang="en-US" dirty="0"/>
          </a:p>
          <a:p>
            <a:r>
              <a:rPr lang="en-US" b="1" dirty="0"/>
              <a:t>EVENTUAL: </a:t>
            </a:r>
            <a:r>
              <a:rPr lang="en-US" u="sng" dirty="0"/>
              <a:t>one who runs a computing machine </a:t>
            </a:r>
            <a:r>
              <a:rPr lang="en-US" dirty="0"/>
              <a:t>that solves numeric problems </a:t>
            </a:r>
            <a:br>
              <a:rPr lang="en-US" dirty="0"/>
            </a:br>
            <a:endParaRPr lang="en-US" dirty="0"/>
          </a:p>
          <a:p>
            <a:r>
              <a:rPr lang="en-US" b="1" dirty="0"/>
              <a:t>CONTEMPORARY: </a:t>
            </a:r>
            <a:r>
              <a:rPr lang="en-US" u="sng" dirty="0"/>
              <a:t>a computing machine </a:t>
            </a:r>
            <a:r>
              <a:rPr lang="en-US" dirty="0"/>
              <a:t>that solves numeric problems </a:t>
            </a:r>
            <a:endParaRPr lang="en-US" b="1" dirty="0"/>
          </a:p>
        </p:txBody>
      </p:sp>
    </p:spTree>
    <p:extLst>
      <p:ext uri="{BB962C8B-B14F-4D97-AF65-F5344CB8AC3E}">
        <p14:creationId xmlns:p14="http://schemas.microsoft.com/office/powerpoint/2010/main" val="78595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81B6-8DD7-7253-AEA9-E1A6C75A04E1}"/>
              </a:ext>
            </a:extLst>
          </p:cNvPr>
          <p:cNvSpPr>
            <a:spLocks noGrp="1"/>
          </p:cNvSpPr>
          <p:nvPr>
            <p:ph type="title"/>
          </p:nvPr>
        </p:nvSpPr>
        <p:spPr/>
        <p:txBody>
          <a:bodyPr/>
          <a:lstStyle/>
          <a:p>
            <a:r>
              <a:rPr lang="en-US" dirty="0">
                <a:latin typeface="Impact" panose="020B0806030902050204" pitchFamily="34" charset="0"/>
              </a:rPr>
              <a:t>Technological Change</a:t>
            </a:r>
          </a:p>
        </p:txBody>
      </p:sp>
      <p:pic>
        <p:nvPicPr>
          <p:cNvPr id="7" name="Picture 2" descr="A group of people working in a factory&#10;&#10;AI-generated content may be incorrect.">
            <a:extLst>
              <a:ext uri="{FF2B5EF4-FFF2-40B4-BE49-F238E27FC236}">
                <a16:creationId xmlns:a16="http://schemas.microsoft.com/office/drawing/2014/main" id="{CEF70702-EEB8-BA6A-7807-2DA252BC6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212" b="6357"/>
          <a:stretch>
            <a:fillRect/>
          </a:stretch>
        </p:blipFill>
        <p:spPr bwMode="auto">
          <a:xfrm>
            <a:off x="648413" y="2564476"/>
            <a:ext cx="2777063" cy="22239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CA89189-CA9D-AF78-4CDC-0FEACDFFE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74" b="2743"/>
          <a:stretch>
            <a:fillRect/>
          </a:stretch>
        </p:blipFill>
        <p:spPr bwMode="auto">
          <a:xfrm>
            <a:off x="4793727" y="2518597"/>
            <a:ext cx="2925686" cy="226984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4D4B983B-656D-BFF7-6AB9-71C98236E3F4}"/>
              </a:ext>
            </a:extLst>
          </p:cNvPr>
          <p:cNvSpPr/>
          <p:nvPr/>
        </p:nvSpPr>
        <p:spPr>
          <a:xfrm>
            <a:off x="3746612" y="3429000"/>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descr="Amazon.com: Microsoft Surface Laptop 4 13.5” Touch-Screen – Intel Core i5 -  8GB - 512GB Solid State Drive - Platinum">
            <a:extLst>
              <a:ext uri="{FF2B5EF4-FFF2-40B4-BE49-F238E27FC236}">
                <a16:creationId xmlns:a16="http://schemas.microsoft.com/office/drawing/2014/main" id="{C2B20F01-3E19-F52E-C5B3-7D1C4A164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6549" y="2483744"/>
            <a:ext cx="2489662" cy="248966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DCBB757-B8A6-6526-43E0-929F9FB9B34C}"/>
              </a:ext>
            </a:extLst>
          </p:cNvPr>
          <p:cNvSpPr/>
          <p:nvPr/>
        </p:nvSpPr>
        <p:spPr>
          <a:xfrm>
            <a:off x="8361686" y="3445783"/>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B6D1C4-94B1-01FC-5236-4A5D6C27B7E1}"/>
              </a:ext>
            </a:extLst>
          </p:cNvPr>
          <p:cNvSpPr txBox="1"/>
          <p:nvPr/>
        </p:nvSpPr>
        <p:spPr>
          <a:xfrm>
            <a:off x="9316549" y="5304797"/>
            <a:ext cx="2489662" cy="923330"/>
          </a:xfrm>
          <a:prstGeom prst="rect">
            <a:avLst/>
          </a:prstGeom>
          <a:noFill/>
        </p:spPr>
        <p:txBody>
          <a:bodyPr wrap="square" rtlCol="0">
            <a:spAutoFit/>
          </a:bodyPr>
          <a:lstStyle/>
          <a:p>
            <a:r>
              <a:rPr lang="en-US" dirty="0"/>
              <a:t>The computer not only stole their jobs, but it took their title as well! </a:t>
            </a:r>
          </a:p>
        </p:txBody>
      </p:sp>
    </p:spTree>
    <p:extLst>
      <p:ext uri="{BB962C8B-B14F-4D97-AF65-F5344CB8AC3E}">
        <p14:creationId xmlns:p14="http://schemas.microsoft.com/office/powerpoint/2010/main" val="3063528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0372E-2655-B33C-258B-C550F81AA4DE}"/>
              </a:ext>
            </a:extLst>
          </p:cNvPr>
          <p:cNvSpPr txBox="1"/>
          <p:nvPr/>
        </p:nvSpPr>
        <p:spPr>
          <a:xfrm>
            <a:off x="782444" y="1859821"/>
            <a:ext cx="10571356" cy="4247317"/>
          </a:xfrm>
          <a:prstGeom prst="rect">
            <a:avLst/>
          </a:prstGeom>
          <a:noFill/>
        </p:spPr>
        <p:txBody>
          <a:bodyPr wrap="square" rtlCol="0">
            <a:spAutoFit/>
          </a:bodyPr>
          <a:lstStyle/>
          <a:p>
            <a:r>
              <a:rPr lang="en-US" dirty="0"/>
              <a:t>At West Point the time devoted to slide-rule instruction in first-year math “varied from five to nine classes”—time that simply vanished from the syllabus once calculators took over.</a:t>
            </a:r>
          </a:p>
          <a:p>
            <a:endParaRPr lang="en-US" dirty="0"/>
          </a:p>
          <a:p>
            <a:pPr marL="285750" indent="-285750">
              <a:buFont typeface="Arial" panose="020B0604020202020204" pitchFamily="34" charset="0"/>
              <a:buChar char="•"/>
            </a:pPr>
            <a:r>
              <a:rPr lang="en-US" dirty="0"/>
              <a:t>Slide rules disappeared fast (1972–1976). After the HP-35 (1972), handhelds spread and slide-rule use collapsed during the mid-1970s. </a:t>
            </a:r>
          </a:p>
          <a:p>
            <a:endParaRPr lang="en-US" dirty="0"/>
          </a:p>
          <a:p>
            <a:r>
              <a:rPr lang="en-US" dirty="0"/>
              <a:t>The curriculum shifted from emphasizing calculations that humans are good at (well studied numerical approximation techniques that rely on tables and tricks) to calculations that computers are good at (matrix algebra, numeric integration). </a:t>
            </a:r>
          </a:p>
          <a:p>
            <a:endParaRPr lang="en-US" dirty="0"/>
          </a:p>
          <a:p>
            <a:pPr marL="285750" indent="-285750">
              <a:buFont typeface="Arial" panose="020B0604020202020204" pitchFamily="34" charset="0"/>
              <a:buChar char="•"/>
            </a:pPr>
            <a:r>
              <a:rPr lang="en-US" b="1" dirty="0"/>
              <a:t>Structural analysis: </a:t>
            </a:r>
            <a:r>
              <a:rPr lang="en-US" dirty="0"/>
              <a:t>Hardy Cross’s moment distribution dominated because it was doable by hand; it was supplanted in teaching by the stiffness/matrix methods and then FEM as computing spread.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Fluids: </a:t>
            </a:r>
            <a:r>
              <a:rPr lang="en-US" dirty="0"/>
              <a:t>Students long used the Moody chart to avoid nasty algebra; with calculators it became normal to solve the Colebrook/Haaland relations directly and to use the chart mainly for intuition. </a:t>
            </a:r>
          </a:p>
        </p:txBody>
      </p:sp>
      <p:sp>
        <p:nvSpPr>
          <p:cNvPr id="6" name="Title 5">
            <a:extLst>
              <a:ext uri="{FF2B5EF4-FFF2-40B4-BE49-F238E27FC236}">
                <a16:creationId xmlns:a16="http://schemas.microsoft.com/office/drawing/2014/main" id="{7C73F798-CA14-4C39-B638-7FF6249312B2}"/>
              </a:ext>
            </a:extLst>
          </p:cNvPr>
          <p:cNvSpPr>
            <a:spLocks noGrp="1"/>
          </p:cNvSpPr>
          <p:nvPr>
            <p:ph type="title"/>
          </p:nvPr>
        </p:nvSpPr>
        <p:spPr/>
        <p:txBody>
          <a:bodyPr>
            <a:normAutofit/>
          </a:bodyPr>
          <a:lstStyle/>
          <a:p>
            <a:r>
              <a:rPr lang="en-US" sz="3600" dirty="0">
                <a:latin typeface="Impact" panose="020B0806030902050204" pitchFamily="34" charset="0"/>
              </a:rPr>
              <a:t>Paradigm Shifts in Engineering Curriculum </a:t>
            </a:r>
            <a:br>
              <a:rPr lang="en-US" sz="3600" dirty="0">
                <a:latin typeface="Impact" panose="020B0806030902050204" pitchFamily="34" charset="0"/>
              </a:rPr>
            </a:br>
            <a:r>
              <a:rPr lang="en-US" sz="3600" dirty="0">
                <a:latin typeface="Impact" panose="020B0806030902050204" pitchFamily="34" charset="0"/>
              </a:rPr>
              <a:t>as a Result of New Technology (the Calculator)</a:t>
            </a:r>
          </a:p>
        </p:txBody>
      </p:sp>
    </p:spTree>
    <p:extLst>
      <p:ext uri="{BB962C8B-B14F-4D97-AF65-F5344CB8AC3E}">
        <p14:creationId xmlns:p14="http://schemas.microsoft.com/office/powerpoint/2010/main" val="119447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7" name="Picture 3" descr="Abacus Representation of Numbers 1 To 1000">
            <a:extLst>
              <a:ext uri="{FF2B5EF4-FFF2-40B4-BE49-F238E27FC236}">
                <a16:creationId xmlns:a16="http://schemas.microsoft.com/office/drawing/2014/main" id="{2A6568F6-E6A7-79FD-AF43-95C395A1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67"/>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0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lide rule - Wikipedia">
            <a:extLst>
              <a:ext uri="{FF2B5EF4-FFF2-40B4-BE49-F238E27FC236}">
                <a16:creationId xmlns:a16="http://schemas.microsoft.com/office/drawing/2014/main" id="{DFD2523A-1B22-53DC-BB69-215B66E6B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82" r="-1" b="-1"/>
          <a:stretch>
            <a:fillRect/>
          </a:stretch>
        </p:blipFill>
        <p:spPr bwMode="auto">
          <a:xfrm>
            <a:off x="1155547" y="637762"/>
            <a:ext cx="9889808" cy="5576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9E70F4-5645-CD94-5303-0CCDD5EAAD72}"/>
              </a:ext>
            </a:extLst>
          </p:cNvPr>
          <p:cNvSpPr txBox="1"/>
          <p:nvPr/>
        </p:nvSpPr>
        <p:spPr>
          <a:xfrm>
            <a:off x="1601720" y="557156"/>
            <a:ext cx="2302233" cy="707886"/>
          </a:xfrm>
          <a:prstGeom prst="rect">
            <a:avLst/>
          </a:prstGeom>
          <a:noFill/>
        </p:spPr>
        <p:txBody>
          <a:bodyPr wrap="none" rtlCol="0">
            <a:spAutoFit/>
          </a:bodyPr>
          <a:lstStyle/>
          <a:p>
            <a:r>
              <a:rPr lang="en-US" sz="4000" b="1" dirty="0">
                <a:latin typeface="Impact" panose="020B0806030902050204" pitchFamily="34" charset="0"/>
                <a:cs typeface="Aharoni" panose="02010803020104030203" pitchFamily="2" charset="-79"/>
              </a:rPr>
              <a:t>Slide Rule</a:t>
            </a:r>
          </a:p>
        </p:txBody>
      </p:sp>
    </p:spTree>
    <p:extLst>
      <p:ext uri="{BB962C8B-B14F-4D97-AF65-F5344CB8AC3E}">
        <p14:creationId xmlns:p14="http://schemas.microsoft.com/office/powerpoint/2010/main" val="215679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425</TotalTime>
  <Words>3949</Words>
  <Application>Microsoft Office PowerPoint</Application>
  <PresentationFormat>Widescreen</PresentationFormat>
  <Paragraphs>297</Paragraphs>
  <Slides>48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Aharoni</vt:lpstr>
      <vt:lpstr>Aptos</vt:lpstr>
      <vt:lpstr>Aptos Display</vt:lpstr>
      <vt:lpstr>Arial</vt:lpstr>
      <vt:lpstr>Euphemia</vt:lpstr>
      <vt:lpstr>Impact</vt:lpstr>
      <vt:lpstr>Wingdings</vt:lpstr>
      <vt:lpstr>Office Theme</vt:lpstr>
      <vt:lpstr>Managing Your Career in the Time of GenAI </vt:lpstr>
      <vt:lpstr>What is a computer? </vt:lpstr>
      <vt:lpstr>PowerPoint Presentation</vt:lpstr>
      <vt:lpstr>PowerPoint Presentation</vt:lpstr>
      <vt:lpstr>What is a Computer?</vt:lpstr>
      <vt:lpstr>Technological Change</vt:lpstr>
      <vt:lpstr>Paradigm Shifts in Engineering Curriculum  as a Result of New Technology (the Calculator)</vt:lpstr>
      <vt:lpstr>PowerPoint Presentation</vt:lpstr>
      <vt:lpstr>PowerPoint Presentation</vt:lpstr>
      <vt:lpstr>PowerPoint Presentation</vt:lpstr>
      <vt:lpstr>PowerPoint Presentation</vt:lpstr>
      <vt:lpstr>PowerPoint Presentation</vt:lpstr>
      <vt:lpstr>PowerPoint Presentation</vt:lpstr>
      <vt:lpstr>Paradigm Shifts in Engineering Curriculum  as a Result of New Technology (the Calculator)</vt:lpstr>
      <vt:lpstr>Democratization of Programming</vt:lpstr>
      <vt:lpstr>Evolution of Data Science</vt:lpstr>
      <vt:lpstr>What has changed since GenAI? </vt:lpstr>
      <vt:lpstr>What has changed since GenAI? </vt:lpstr>
      <vt:lpstr>What has changed since GenAI? </vt:lpstr>
      <vt:lpstr>PowerPoint Presentation</vt:lpstr>
      <vt:lpstr>PowerPoint Presentation</vt:lpstr>
      <vt:lpstr>What has changed since GenAI? </vt:lpstr>
      <vt:lpstr>Democratization of Technology and the Evolution of Industry</vt:lpstr>
      <vt:lpstr>How does new tech impact your job market?</vt:lpstr>
      <vt:lpstr>How does new tech impact your job market?</vt:lpstr>
      <vt:lpstr>PowerPoint Presentation</vt:lpstr>
      <vt:lpstr>PowerPoint Presentation</vt:lpstr>
      <vt:lpstr>PowerPoint Presentation</vt:lpstr>
      <vt:lpstr>PowerPoint Presentation</vt:lpstr>
      <vt:lpstr>PowerPoint Presentation</vt:lpstr>
      <vt:lpstr>How does this impact  a program like PEDA? </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Thriving in Chaotic Job Markets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Jesse Lecy</dc:creator>
  <cp:lastModifiedBy>Jesse Lecy</cp:lastModifiedBy>
  <cp:revision>9</cp:revision>
  <dcterms:created xsi:type="dcterms:W3CDTF">2025-08-25T18:39:42Z</dcterms:created>
  <dcterms:modified xsi:type="dcterms:W3CDTF">2025-09-09T05:28:59Z</dcterms:modified>
</cp:coreProperties>
</file>